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4"/>
  </p:notesMasterIdLst>
  <p:sldIdLst>
    <p:sldId id="31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8" r:id="rId17"/>
    <p:sldId id="271" r:id="rId18"/>
    <p:sldId id="272" r:id="rId19"/>
    <p:sldId id="273" r:id="rId20"/>
    <p:sldId id="274" r:id="rId21"/>
    <p:sldId id="277" r:id="rId22"/>
    <p:sldId id="304" r:id="rId23"/>
    <p:sldId id="303" r:id="rId24"/>
    <p:sldId id="306" r:id="rId25"/>
    <p:sldId id="279" r:id="rId26"/>
    <p:sldId id="299" r:id="rId27"/>
    <p:sldId id="308" r:id="rId28"/>
    <p:sldId id="280" r:id="rId29"/>
    <p:sldId id="309" r:id="rId30"/>
    <p:sldId id="281" r:id="rId31"/>
    <p:sldId id="282" r:id="rId32"/>
    <p:sldId id="300" r:id="rId33"/>
    <p:sldId id="283" r:id="rId34"/>
    <p:sldId id="284" r:id="rId35"/>
    <p:sldId id="301" r:id="rId36"/>
    <p:sldId id="285" r:id="rId37"/>
    <p:sldId id="287" r:id="rId38"/>
    <p:sldId id="276" r:id="rId39"/>
    <p:sldId id="302" r:id="rId40"/>
    <p:sldId id="288" r:id="rId41"/>
    <p:sldId id="289" r:id="rId42"/>
    <p:sldId id="290"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309BE-992A-4A5A-8BE5-162E364D0324}" type="datetimeFigureOut">
              <a:rPr lang="tr-TR" smtClean="0"/>
              <a:t>11.11.2015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31768-A4AB-47FE-8EFF-456F5A6D8048}" type="slidenum">
              <a:rPr lang="tr-TR" smtClean="0"/>
              <a:t>‹#›</a:t>
            </a:fld>
            <a:endParaRPr lang="tr-TR"/>
          </a:p>
        </p:txBody>
      </p:sp>
    </p:spTree>
    <p:extLst>
      <p:ext uri="{BB962C8B-B14F-4D97-AF65-F5344CB8AC3E}">
        <p14:creationId xmlns:p14="http://schemas.microsoft.com/office/powerpoint/2010/main" val="2769790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1258D9A-9B31-4CE5-AC45-2EF846BC1B79}" type="datetime1">
              <a:rPr lang="tr-TR" smtClean="0"/>
              <a:t>11.11.2015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tr-TR" smtClean="0"/>
              <a:t>Asıl başlık stili için tıklatın</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6091586-0364-4E0E-A189-44AE57BE59C5}" type="datetime1">
              <a:rPr lang="tr-TR" smtClean="0"/>
              <a:t>11.11.2015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C66565E-E73E-4F1E-92CC-7B8F5836D666}" type="datetime1">
              <a:rPr lang="tr-TR" smtClean="0"/>
              <a:t>11.11.2015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AA0B5D73-B1E2-49AB-86E9-F4B6FDF44495}" type="datetime1">
              <a:rPr lang="tr-TR" smtClean="0"/>
              <a:t>11.11.2015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8" name="Content Placeholder 7"/>
          <p:cNvSpPr>
            <a:spLocks noGrp="1"/>
          </p:cNvSpPr>
          <p:nvPr>
            <p:ph sz="quarter" idx="13"/>
          </p:nvPr>
        </p:nvSpPr>
        <p:spPr>
          <a:xfrm>
            <a:off x="609600" y="1600200"/>
            <a:ext cx="79248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BF8411B-D0BF-4E71-B0BF-240B332242A0}" type="datetime1">
              <a:rPr lang="tr-TR" smtClean="0"/>
              <a:t>11.11.2015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25EDC3F2-4C40-4234-A536-1CA1630D0D9A}" type="datetime1">
              <a:rPr lang="tr-TR" smtClean="0"/>
              <a:t>11.11.2015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222703DC-3B0F-44BC-8A43-70C13A78789C}" type="datetime1">
              <a:rPr lang="tr-TR" smtClean="0"/>
              <a:t>11.11.2015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1ADDB05-8152-485E-9F71-3DD52626D18E}" type="datetime1">
              <a:rPr lang="tr-TR" smtClean="0"/>
              <a:t>11.11.2015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0EB8F-4170-4CA4-9B7A-128B1C48E3DD}" type="datetime1">
              <a:rPr lang="tr-TR" smtClean="0"/>
              <a:t>11.11.2015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3EC1C0-987E-49C7-9A9A-7F70D098109B}" type="datetime1">
              <a:rPr lang="tr-TR" smtClean="0"/>
              <a:t>11.11.2015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B7D74B7-7F88-4571-993A-5E04D18B907D}" type="datetime1">
              <a:rPr lang="tr-TR" smtClean="0"/>
              <a:t>11.11.2015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AA8F609-3032-4508-9850-6F00CDC37819}" type="datetime1">
              <a:rPr lang="tr-TR" smtClean="0"/>
              <a:t>11.11.2015</a:t>
            </a:fld>
            <a:endParaRPr lang="tr-T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tr-T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302176B-0E47-46AC-8F43-DAB4B8A37D0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rkiad.org.tr/" TargetMode="External"/><Relationship Id="rId2" Type="http://schemas.openxmlformats.org/officeDocument/2006/relationships/hyperlink" Target="http://www.yuksekticaretli.org/" TargetMode="External"/><Relationship Id="rId1" Type="http://schemas.openxmlformats.org/officeDocument/2006/relationships/slideLayout" Target="../slideLayouts/slideLayout4.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7737" y="3347050"/>
            <a:ext cx="6683765" cy="2199767"/>
          </a:xfrm>
        </p:spPr>
        <p:txBody>
          <a:bodyPr>
            <a:normAutofit fontScale="90000"/>
          </a:bodyPr>
          <a:lstStyle/>
          <a:p>
            <a:pPr algn="ctr"/>
            <a:r>
              <a:rPr lang="tr-TR" sz="2700" dirty="0" smtClean="0">
                <a:solidFill>
                  <a:srgbClr val="002060"/>
                </a:solidFill>
              </a:rPr>
              <a:t>Konferans</a:t>
            </a:r>
            <a:r>
              <a:rPr lang="tr-TR" sz="2700" dirty="0"/>
              <a:t/>
            </a:r>
            <a:br>
              <a:rPr lang="tr-TR" sz="2700" dirty="0"/>
            </a:br>
            <a:r>
              <a:rPr lang="tr-TR" sz="2700" b="1" dirty="0">
                <a:solidFill>
                  <a:srgbClr val="FF0000"/>
                </a:solidFill>
              </a:rPr>
              <a:t>ATATÜRK’ÜN </a:t>
            </a:r>
            <a:r>
              <a:rPr lang="tr-TR" sz="2700" b="1" dirty="0" smtClean="0">
                <a:solidFill>
                  <a:srgbClr val="FF0000"/>
                </a:solidFill>
              </a:rPr>
              <a:t>LİDERLİĞİ VE KAZANDIRDIKLARI</a:t>
            </a:r>
            <a:r>
              <a:rPr lang="tr-TR" sz="2700" dirty="0"/>
              <a:t/>
            </a:r>
            <a:br>
              <a:rPr lang="tr-TR" sz="2700" dirty="0"/>
            </a:br>
            <a:r>
              <a:rPr lang="tr-TR" sz="2700" dirty="0" smtClean="0"/>
              <a:t>Prof. </a:t>
            </a:r>
            <a:r>
              <a:rPr lang="tr-TR" sz="2700" dirty="0"/>
              <a:t>Dr. Sadık TURAL</a:t>
            </a:r>
            <a:br>
              <a:rPr lang="tr-TR" sz="2700" dirty="0"/>
            </a:br>
            <a:r>
              <a:rPr lang="tr-TR" sz="2700" dirty="0"/>
              <a:t/>
            </a:r>
            <a:br>
              <a:rPr lang="tr-TR" sz="2700" dirty="0"/>
            </a:br>
            <a:r>
              <a:rPr lang="tr-TR" sz="1350" dirty="0"/>
              <a:t>Ankara, 10 Kasım 2015</a:t>
            </a:r>
            <a:endParaRPr lang="tr-TR" sz="1350" dirty="0"/>
          </a:p>
        </p:txBody>
      </p:sp>
      <p:sp>
        <p:nvSpPr>
          <p:cNvPr id="3" name="Alt Başlık 2"/>
          <p:cNvSpPr>
            <a:spLocks noGrp="1"/>
          </p:cNvSpPr>
          <p:nvPr>
            <p:ph sz="half" idx="4294967295"/>
          </p:nvPr>
        </p:nvSpPr>
        <p:spPr>
          <a:xfrm>
            <a:off x="1647996" y="2518519"/>
            <a:ext cx="3235398" cy="670451"/>
          </a:xfrm>
        </p:spPr>
        <p:txBody>
          <a:bodyPr vert="horz" lIns="68580" tIns="34290" rIns="68580" bIns="34290" rtlCol="0">
            <a:normAutofit lnSpcReduction="10000"/>
          </a:bodyPr>
          <a:lstStyle/>
          <a:p>
            <a:pPr marL="0" indent="0" algn="ctr">
              <a:buNone/>
            </a:pPr>
            <a:r>
              <a:rPr lang="tr-TR" sz="900" b="1" dirty="0"/>
              <a:t>İSTANBUL YÜKSEK TİCARET VE MARMARA ÜNİVERSİTESİ İKTİSADİ VE İDARİ BİLİMLER FAKÜLTESİ MEZUNLARI DERNEĞİ ANKARA </a:t>
            </a:r>
            <a:r>
              <a:rPr lang="tr-TR" sz="900" b="1" dirty="0" smtClean="0"/>
              <a:t>ŞUBESİ</a:t>
            </a:r>
          </a:p>
          <a:p>
            <a:pPr marL="0" indent="0" algn="ctr">
              <a:buNone/>
            </a:pPr>
            <a:r>
              <a:rPr lang="tr-TR" sz="900" b="1" dirty="0" smtClean="0">
                <a:solidFill>
                  <a:srgbClr val="0070C0"/>
                </a:solidFill>
                <a:hlinkClick r:id="rId2"/>
              </a:rPr>
              <a:t>www.yuksekticaretli.org</a:t>
            </a:r>
            <a:r>
              <a:rPr lang="tr-TR" sz="900" b="1" dirty="0" smtClean="0"/>
              <a:t> </a:t>
            </a:r>
            <a:endParaRPr lang="tr-TR" sz="900" b="1" dirty="0"/>
          </a:p>
        </p:txBody>
      </p:sp>
      <p:sp>
        <p:nvSpPr>
          <p:cNvPr id="8" name="İçerik Yer Tutucusu 7"/>
          <p:cNvSpPr>
            <a:spLocks noGrp="1"/>
          </p:cNvSpPr>
          <p:nvPr>
            <p:ph sz="half" idx="4294967295"/>
          </p:nvPr>
        </p:nvSpPr>
        <p:spPr>
          <a:xfrm>
            <a:off x="5393060" y="2451916"/>
            <a:ext cx="3235398" cy="737054"/>
          </a:xfrm>
        </p:spPr>
        <p:txBody>
          <a:bodyPr>
            <a:normAutofit fontScale="92500" lnSpcReduction="20000"/>
          </a:bodyPr>
          <a:lstStyle/>
          <a:p>
            <a:pPr marL="0" indent="0" algn="ctr">
              <a:buNone/>
            </a:pPr>
            <a:r>
              <a:rPr lang="tr-TR" b="1" dirty="0" smtClean="0">
                <a:solidFill>
                  <a:srgbClr val="FF0000"/>
                </a:solidFill>
              </a:rPr>
              <a:t>TÜRKİAD</a:t>
            </a:r>
          </a:p>
          <a:p>
            <a:pPr marL="0" indent="0" algn="ctr">
              <a:buNone/>
            </a:pPr>
            <a:r>
              <a:rPr lang="tr-TR" sz="1000" b="1" dirty="0"/>
              <a:t>KIRIKKALELİ İŞADAMLARI VE YÖNETİCİLER </a:t>
            </a:r>
            <a:r>
              <a:rPr lang="tr-TR" sz="1000" b="1" dirty="0" smtClean="0"/>
              <a:t>DERNEĞİ</a:t>
            </a:r>
          </a:p>
          <a:p>
            <a:pPr marL="0" indent="0" algn="ctr">
              <a:buNone/>
            </a:pPr>
            <a:r>
              <a:rPr lang="tr-TR" sz="1000" b="1" dirty="0" smtClean="0">
                <a:solidFill>
                  <a:srgbClr val="0070C0"/>
                </a:solidFill>
                <a:hlinkClick r:id="rId3"/>
              </a:rPr>
              <a:t>www.turkiad.org.tr</a:t>
            </a:r>
            <a:r>
              <a:rPr lang="tr-TR" sz="1000" b="1" dirty="0" smtClean="0"/>
              <a:t> </a:t>
            </a:r>
            <a:endParaRPr lang="tr-TR" sz="1000" b="1" dirty="0"/>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531" y="1372619"/>
            <a:ext cx="1335720" cy="856232"/>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7371" y="1372619"/>
            <a:ext cx="871523" cy="856232"/>
          </a:xfrm>
          <a:prstGeom prst="rect">
            <a:avLst/>
          </a:prstGeom>
        </p:spPr>
      </p:pic>
      <p:sp>
        <p:nvSpPr>
          <p:cNvPr id="6" name="Unvan 1"/>
          <p:cNvSpPr txBox="1">
            <a:spLocks/>
          </p:cNvSpPr>
          <p:nvPr/>
        </p:nvSpPr>
        <p:spPr>
          <a:xfrm>
            <a:off x="1794953" y="821433"/>
            <a:ext cx="6686549" cy="1697086"/>
          </a:xfrm>
          <a:prstGeom prst="rect">
            <a:avLst/>
          </a:prstGeom>
        </p:spPr>
        <p:txBody>
          <a:bodyPr vert="horz" lIns="68580" tIns="34290" rIns="68580" bIns="34290" rtlCol="0" anchor="b">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4050" dirty="0"/>
          </a:p>
        </p:txBody>
      </p:sp>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8336" y="1372619"/>
            <a:ext cx="1214438" cy="585788"/>
          </a:xfrm>
          <a:prstGeom prst="rect">
            <a:avLst/>
          </a:prstGeom>
        </p:spPr>
      </p:pic>
      <p:sp>
        <p:nvSpPr>
          <p:cNvPr id="9" name="Slayt Numarası Yer Tutucusu 8"/>
          <p:cNvSpPr>
            <a:spLocks noGrp="1"/>
          </p:cNvSpPr>
          <p:nvPr>
            <p:ph type="sldNum" sz="quarter" idx="12"/>
          </p:nvPr>
        </p:nvSpPr>
        <p:spPr/>
        <p:txBody>
          <a:bodyPr/>
          <a:lstStyle/>
          <a:p>
            <a:fld id="{F302176B-0E47-46AC-8F43-DAB4B8A37D06}" type="slidenum">
              <a:rPr lang="tr-TR" smtClean="0"/>
              <a:pPr/>
              <a:t>1</a:t>
            </a:fld>
            <a:endParaRPr lang="tr-TR"/>
          </a:p>
        </p:txBody>
      </p:sp>
    </p:spTree>
    <p:extLst>
      <p:ext uri="{BB962C8B-B14F-4D97-AF65-F5344CB8AC3E}">
        <p14:creationId xmlns:p14="http://schemas.microsoft.com/office/powerpoint/2010/main" val="3508322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404664"/>
            <a:ext cx="7848872" cy="5893921"/>
          </a:xfrm>
          <a:prstGeom prst="rect">
            <a:avLst/>
          </a:prstGeom>
        </p:spPr>
        <p:txBody>
          <a:bodyPr wrap="square">
            <a:spAutoFit/>
          </a:bodyPr>
          <a:lstStyle/>
          <a:p>
            <a:pPr lvl="0" algn="just"/>
            <a:r>
              <a:rPr lang="tr-TR" sz="2900" dirty="0" smtClean="0"/>
              <a:t>	Birikim </a:t>
            </a:r>
            <a:r>
              <a:rPr lang="tr-TR" sz="2900" dirty="0"/>
              <a:t>ve özgüven duygusu ile belirginleşen;</a:t>
            </a:r>
          </a:p>
          <a:p>
            <a:pPr marL="457200" lvl="0" indent="-457200" algn="just">
              <a:buFont typeface="Wingdings" pitchFamily="2" charset="2"/>
              <a:buChar char="§"/>
            </a:pPr>
            <a:endParaRPr lang="tr-TR" sz="2900" dirty="0" smtClean="0"/>
          </a:p>
          <a:p>
            <a:pPr marL="457200" lvl="0" indent="-457200" algn="just">
              <a:buFont typeface="Wingdings" pitchFamily="2" charset="2"/>
              <a:buChar char="§"/>
            </a:pPr>
            <a:r>
              <a:rPr lang="tr-TR" sz="2900" dirty="0" smtClean="0"/>
              <a:t>Yol </a:t>
            </a:r>
            <a:r>
              <a:rPr lang="tr-TR" sz="2900" dirty="0"/>
              <a:t>göstericilik veya </a:t>
            </a:r>
            <a:r>
              <a:rPr lang="tr-TR" sz="2900" dirty="0" err="1"/>
              <a:t>değiştiricilikte</a:t>
            </a:r>
            <a:r>
              <a:rPr lang="tr-TR" sz="2900" dirty="0"/>
              <a:t> başarılı </a:t>
            </a:r>
            <a:r>
              <a:rPr lang="tr-TR" sz="2900" dirty="0" smtClean="0"/>
              <a:t>olabilen;</a:t>
            </a:r>
            <a:endParaRPr lang="tr-TR" sz="2900" dirty="0"/>
          </a:p>
          <a:p>
            <a:pPr marL="457200" lvl="0" indent="-457200" algn="just">
              <a:buFont typeface="Wingdings" pitchFamily="2" charset="2"/>
              <a:buChar char="§"/>
            </a:pPr>
            <a:endParaRPr lang="tr-TR" sz="2900" dirty="0" smtClean="0"/>
          </a:p>
          <a:p>
            <a:pPr marL="457200" lvl="0" indent="-457200" algn="just">
              <a:buFont typeface="Wingdings" pitchFamily="2" charset="2"/>
              <a:buChar char="§"/>
            </a:pPr>
            <a:r>
              <a:rPr lang="tr-TR" sz="2900" dirty="0" smtClean="0"/>
              <a:t>İçinden </a:t>
            </a:r>
            <a:r>
              <a:rPr lang="tr-TR" sz="2900" dirty="0"/>
              <a:t>çıktığı toplumun gerçek ihtiyaçlarını sezen, bilen;</a:t>
            </a:r>
          </a:p>
          <a:p>
            <a:pPr marL="457200" lvl="0" indent="-457200" algn="just">
              <a:buFont typeface="Wingdings" pitchFamily="2" charset="2"/>
              <a:buChar char="§"/>
            </a:pPr>
            <a:endParaRPr lang="tr-TR" sz="2900" dirty="0" smtClean="0"/>
          </a:p>
          <a:p>
            <a:pPr marL="457200" lvl="0" indent="-457200" algn="just">
              <a:buFont typeface="Wingdings" pitchFamily="2" charset="2"/>
              <a:buChar char="§"/>
            </a:pPr>
            <a:r>
              <a:rPr lang="tr-TR" sz="2900" dirty="0" smtClean="0"/>
              <a:t>Toplumunun </a:t>
            </a:r>
            <a:r>
              <a:rPr lang="tr-TR" sz="2900" dirty="0"/>
              <a:t>ve yönetimin olumsuz veya eksik yanlarını, olumlu ve yeterli kılmaya çalışan;</a:t>
            </a:r>
          </a:p>
          <a:p>
            <a:pPr marL="457200" lvl="0" indent="-457200" algn="just">
              <a:buFont typeface="Wingdings" pitchFamily="2" charset="2"/>
              <a:buChar char="§"/>
            </a:pPr>
            <a:endParaRPr lang="tr-TR" sz="2900" dirty="0" smtClean="0"/>
          </a:p>
          <a:p>
            <a:pPr marL="457200" lvl="0" indent="-457200" algn="just">
              <a:buFont typeface="Wingdings" pitchFamily="2" charset="2"/>
              <a:buChar char="§"/>
            </a:pPr>
            <a:r>
              <a:rPr lang="tr-TR" sz="2900" dirty="0" smtClean="0"/>
              <a:t>Kişiliği</a:t>
            </a:r>
            <a:r>
              <a:rPr lang="tr-TR" sz="2900" dirty="0"/>
              <a:t>, kimliği ve çabalarıyla, öncelikle kendi toplumunun, sonra da toplumların ufkuna adını yazdıran şahsiyetli insanlara  </a:t>
            </a:r>
            <a:r>
              <a:rPr lang="tr-TR" sz="2900" dirty="0" smtClean="0"/>
              <a:t>L İ D E R  </a:t>
            </a:r>
            <a:r>
              <a:rPr lang="tr-TR" sz="2900" dirty="0"/>
              <a:t>diyoruz.</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10</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88640"/>
            <a:ext cx="9001000" cy="6524863"/>
          </a:xfrm>
          <a:prstGeom prst="rect">
            <a:avLst/>
          </a:prstGeom>
        </p:spPr>
        <p:txBody>
          <a:bodyPr wrap="square">
            <a:spAutoFit/>
          </a:bodyPr>
          <a:lstStyle/>
          <a:p>
            <a:r>
              <a:rPr lang="tr-TR" sz="2200" dirty="0" smtClean="0"/>
              <a:t>      Öne çıktıkları alanları dikkate alarak</a:t>
            </a:r>
            <a:r>
              <a:rPr lang="tr-TR" sz="2200" i="1" dirty="0" smtClean="0"/>
              <a:t>, liderleri, 10 ana grupta değerlendiriyorum:</a:t>
            </a:r>
            <a:endParaRPr lang="tr-TR" sz="2200" dirty="0"/>
          </a:p>
          <a:p>
            <a:r>
              <a:rPr lang="en-US" sz="2200" b="1" u="sng" dirty="0"/>
              <a:t>1)   </a:t>
            </a:r>
            <a:r>
              <a:rPr lang="en-US" sz="2200" b="1" u="sng" dirty="0" err="1"/>
              <a:t>Askerî</a:t>
            </a:r>
            <a:r>
              <a:rPr lang="en-US" sz="2200" b="1" u="sng" dirty="0"/>
              <a:t> </a:t>
            </a:r>
            <a:r>
              <a:rPr lang="en-US" sz="2200" b="1" u="sng" dirty="0" err="1"/>
              <a:t>şahsiyetler</a:t>
            </a:r>
            <a:r>
              <a:rPr lang="en-US" sz="2200" b="1" u="sng" dirty="0"/>
              <a:t> / </a:t>
            </a:r>
            <a:r>
              <a:rPr lang="en-US" sz="2200" b="1" u="sng" dirty="0" err="1"/>
              <a:t>liderler</a:t>
            </a:r>
            <a:endParaRPr lang="tr-TR" sz="2200" dirty="0"/>
          </a:p>
          <a:p>
            <a:r>
              <a:rPr lang="tr-TR" sz="2200" dirty="0" smtClean="0"/>
              <a:t>      </a:t>
            </a:r>
            <a:r>
              <a:rPr lang="en-US" sz="2200" dirty="0" smtClean="0"/>
              <a:t>a) </a:t>
            </a:r>
            <a:r>
              <a:rPr lang="en-US" sz="2200" dirty="0"/>
              <a:t>Alp, </a:t>
            </a:r>
            <a:r>
              <a:rPr lang="en-US" sz="2200" dirty="0" err="1"/>
              <a:t>Kahraman</a:t>
            </a:r>
            <a:r>
              <a:rPr lang="en-US" sz="2200" dirty="0"/>
              <a:t>, </a:t>
            </a:r>
            <a:r>
              <a:rPr lang="en-US" sz="2200" dirty="0" err="1"/>
              <a:t>Batur</a:t>
            </a:r>
            <a:r>
              <a:rPr lang="en-US" sz="2200" dirty="0"/>
              <a:t> </a:t>
            </a:r>
            <a:r>
              <a:rPr lang="en-US" sz="2200" dirty="0" err="1"/>
              <a:t>tipli</a:t>
            </a:r>
            <a:r>
              <a:rPr lang="en-US" sz="2200" dirty="0"/>
              <a:t> </a:t>
            </a:r>
            <a:r>
              <a:rPr lang="en-US" sz="2200" dirty="0" err="1"/>
              <a:t>askerî</a:t>
            </a:r>
            <a:r>
              <a:rPr lang="en-US" sz="2200" dirty="0"/>
              <a:t> </a:t>
            </a:r>
            <a:r>
              <a:rPr lang="en-US" sz="2200" dirty="0" err="1"/>
              <a:t>önderler</a:t>
            </a:r>
            <a:endParaRPr lang="tr-TR" sz="2200" dirty="0"/>
          </a:p>
          <a:p>
            <a:r>
              <a:rPr lang="tr-TR" sz="2200" dirty="0" smtClean="0"/>
              <a:t>      </a:t>
            </a:r>
            <a:r>
              <a:rPr lang="en-US" sz="2200" dirty="0" smtClean="0"/>
              <a:t>b</a:t>
            </a:r>
            <a:r>
              <a:rPr lang="en-US" sz="2200" dirty="0"/>
              <a:t>) </a:t>
            </a:r>
            <a:r>
              <a:rPr lang="en-US" sz="2200" dirty="0" err="1"/>
              <a:t>Emrindeki</a:t>
            </a:r>
            <a:r>
              <a:rPr lang="en-US" sz="2200" dirty="0"/>
              <a:t> </a:t>
            </a:r>
            <a:r>
              <a:rPr lang="en-US" sz="2200" dirty="0" err="1"/>
              <a:t>askerleri</a:t>
            </a:r>
            <a:r>
              <a:rPr lang="en-US" sz="2200" dirty="0"/>
              <a:t> (</a:t>
            </a:r>
            <a:r>
              <a:rPr lang="en-US" sz="2200" dirty="0" err="1"/>
              <a:t>Ordu</a:t>
            </a:r>
            <a:r>
              <a:rPr lang="en-US" sz="2200" dirty="0"/>
              <a:t>, </a:t>
            </a:r>
            <a:r>
              <a:rPr lang="en-US" sz="2200" dirty="0" err="1"/>
              <a:t>Kolordu</a:t>
            </a:r>
            <a:r>
              <a:rPr lang="en-US" sz="2200" dirty="0"/>
              <a:t>, </a:t>
            </a:r>
            <a:r>
              <a:rPr lang="en-US" sz="2200" dirty="0" err="1"/>
              <a:t>Tümen</a:t>
            </a:r>
            <a:r>
              <a:rPr lang="en-US" sz="2200" dirty="0"/>
              <a:t>, </a:t>
            </a:r>
            <a:r>
              <a:rPr lang="en-US" sz="2200" dirty="0" err="1"/>
              <a:t>Tugay</a:t>
            </a:r>
            <a:r>
              <a:rPr lang="en-US" sz="2200" dirty="0"/>
              <a:t>, Alay, </a:t>
            </a:r>
            <a:r>
              <a:rPr lang="en-US" sz="2200" dirty="0" err="1"/>
              <a:t>Bölük</a:t>
            </a:r>
            <a:r>
              <a:rPr lang="en-US" sz="2200" dirty="0"/>
              <a:t>, </a:t>
            </a:r>
            <a:r>
              <a:rPr lang="en-US" sz="2200" dirty="0" err="1"/>
              <a:t>Takım</a:t>
            </a:r>
            <a:r>
              <a:rPr lang="en-US" sz="2200" dirty="0"/>
              <a:t>) </a:t>
            </a:r>
            <a:r>
              <a:rPr lang="en-US" sz="2200" dirty="0" err="1"/>
              <a:t>bilgi</a:t>
            </a:r>
            <a:r>
              <a:rPr lang="en-US" sz="2200" dirty="0"/>
              <a:t> </a:t>
            </a:r>
            <a:r>
              <a:rPr lang="en-US" sz="2200" dirty="0" err="1"/>
              <a:t>ve</a:t>
            </a:r>
            <a:r>
              <a:rPr lang="en-US" sz="2200" dirty="0"/>
              <a:t> </a:t>
            </a:r>
            <a:r>
              <a:rPr lang="en-US" sz="2200" dirty="0" err="1"/>
              <a:t>cesaretle</a:t>
            </a:r>
            <a:r>
              <a:rPr lang="en-US" sz="2200" dirty="0"/>
              <a:t> </a:t>
            </a:r>
            <a:r>
              <a:rPr lang="en-US" sz="2200" dirty="0" err="1"/>
              <a:t>yönetip</a:t>
            </a:r>
            <a:r>
              <a:rPr lang="en-US" sz="2200" dirty="0"/>
              <a:t>, </a:t>
            </a:r>
            <a:r>
              <a:rPr lang="en-US" sz="2200" dirty="0" err="1"/>
              <a:t>komuta</a:t>
            </a:r>
            <a:r>
              <a:rPr lang="en-US" sz="2200" dirty="0"/>
              <a:t> </a:t>
            </a:r>
            <a:r>
              <a:rPr lang="en-US" sz="2200" dirty="0" err="1"/>
              <a:t>edenler</a:t>
            </a:r>
            <a:r>
              <a:rPr lang="en-US" sz="2200" dirty="0"/>
              <a:t>…</a:t>
            </a:r>
            <a:endParaRPr lang="tr-TR" sz="2200" dirty="0"/>
          </a:p>
          <a:p>
            <a:r>
              <a:rPr lang="tr-TR" sz="2200" b="1" dirty="0"/>
              <a:t>2)</a:t>
            </a:r>
            <a:r>
              <a:rPr lang="tr-TR" sz="2200" dirty="0"/>
              <a:t>   </a:t>
            </a:r>
            <a:r>
              <a:rPr lang="tr-TR" sz="2200" b="1" u="sng" dirty="0"/>
              <a:t>İdarî Şahsiyetler / liderler</a:t>
            </a:r>
            <a:endParaRPr lang="tr-TR" sz="2200" dirty="0"/>
          </a:p>
          <a:p>
            <a:r>
              <a:rPr lang="tr-TR" sz="2200" dirty="0"/>
              <a:t> </a:t>
            </a:r>
            <a:r>
              <a:rPr lang="tr-TR" sz="2200" dirty="0" smtClean="0"/>
              <a:t>     a</a:t>
            </a:r>
            <a:r>
              <a:rPr lang="tr-TR" sz="2200" dirty="0"/>
              <a:t>) </a:t>
            </a:r>
            <a:r>
              <a:rPr lang="tr-TR" sz="2200" dirty="0" smtClean="0"/>
              <a:t>Atanmış yöneticiler</a:t>
            </a:r>
          </a:p>
          <a:p>
            <a:r>
              <a:rPr lang="tr-TR" sz="2200" dirty="0" smtClean="0"/>
              <a:t>      b</a:t>
            </a:r>
            <a:r>
              <a:rPr lang="tr-TR" sz="2200" dirty="0"/>
              <a:t>)  Seçilmiş yöneticiler</a:t>
            </a:r>
          </a:p>
          <a:p>
            <a:r>
              <a:rPr lang="tr-TR" sz="2200" b="1" dirty="0" smtClean="0"/>
              <a:t>3)   </a:t>
            </a:r>
            <a:r>
              <a:rPr lang="tr-TR" sz="2200" b="1" u="sng" dirty="0" smtClean="0"/>
              <a:t>Siyasî </a:t>
            </a:r>
            <a:r>
              <a:rPr lang="tr-TR" sz="2200" b="1" u="sng" dirty="0"/>
              <a:t>Şahsiyetler / liderler</a:t>
            </a:r>
            <a:endParaRPr lang="tr-TR" sz="2200" dirty="0"/>
          </a:p>
          <a:p>
            <a:pPr algn="just"/>
            <a:r>
              <a:rPr lang="tr-TR" sz="2200" dirty="0" smtClean="0"/>
              <a:t>     a) Önerilmiş </a:t>
            </a:r>
            <a:r>
              <a:rPr lang="tr-TR" sz="2200" dirty="0"/>
              <a:t>bir fikir grubunu veya ideolojiyi </a:t>
            </a:r>
            <a:r>
              <a:rPr lang="tr-TR" sz="2200" dirty="0" smtClean="0"/>
              <a:t>benimseyip, </a:t>
            </a:r>
            <a:r>
              <a:rPr lang="tr-TR" sz="2200" dirty="0"/>
              <a:t>savunup uygulayanlar</a:t>
            </a:r>
          </a:p>
          <a:p>
            <a:r>
              <a:rPr lang="tr-TR" sz="2200" dirty="0" smtClean="0"/>
              <a:t>     b) Temel </a:t>
            </a:r>
            <a:r>
              <a:rPr lang="tr-TR" sz="2200" dirty="0"/>
              <a:t>düşünceleri, hem oluşturup, </a:t>
            </a:r>
            <a:r>
              <a:rPr lang="tr-TR" sz="2200" dirty="0" smtClean="0"/>
              <a:t>hem kalıplaştırmadan geliştirip</a:t>
            </a:r>
            <a:r>
              <a:rPr lang="tr-TR" sz="2200" dirty="0"/>
              <a:t>, </a:t>
            </a:r>
            <a:r>
              <a:rPr lang="tr-TR" sz="2200" dirty="0" smtClean="0"/>
              <a:t>ısrarla</a:t>
            </a:r>
          </a:p>
          <a:p>
            <a:r>
              <a:rPr lang="tr-TR" sz="2200" dirty="0" smtClean="0"/>
              <a:t>         uygulayanlar</a:t>
            </a:r>
            <a:r>
              <a:rPr lang="tr-TR" sz="2200" dirty="0"/>
              <a:t>; kurumlaştırmalarla toplumu </a:t>
            </a:r>
            <a:r>
              <a:rPr lang="tr-TR" sz="2200" dirty="0" smtClean="0"/>
              <a:t>dönüştürenler</a:t>
            </a:r>
            <a:endParaRPr lang="tr-TR" sz="2200" dirty="0"/>
          </a:p>
          <a:p>
            <a:r>
              <a:rPr lang="tr-TR" sz="2200" b="1" dirty="0"/>
              <a:t>4)</a:t>
            </a:r>
            <a:r>
              <a:rPr lang="tr-TR" sz="2200" dirty="0"/>
              <a:t>   </a:t>
            </a:r>
            <a:r>
              <a:rPr lang="tr-TR" sz="2200" b="1" u="sng" dirty="0"/>
              <a:t>Dinî / tasavvufi şahsiyetler / öncüler, önderler</a:t>
            </a:r>
            <a:endParaRPr lang="tr-TR" sz="2200" dirty="0"/>
          </a:p>
          <a:p>
            <a:r>
              <a:rPr lang="tr-TR" sz="2200" b="1" dirty="0"/>
              <a:t>5)   </a:t>
            </a:r>
            <a:r>
              <a:rPr lang="tr-TR" sz="2200" b="1" u="sng" dirty="0"/>
              <a:t>Edebî şahsiyetler / öncüler, önderler</a:t>
            </a:r>
            <a:endParaRPr lang="tr-TR" sz="2200" dirty="0"/>
          </a:p>
          <a:p>
            <a:r>
              <a:rPr lang="tr-TR" sz="2200" b="1" dirty="0"/>
              <a:t>6)   </a:t>
            </a:r>
            <a:r>
              <a:rPr lang="tr-TR" sz="2200" b="1" u="sng" dirty="0"/>
              <a:t>İlmî şahsiyetler / öncüler, önderler</a:t>
            </a:r>
            <a:endParaRPr lang="tr-TR" sz="2200" dirty="0"/>
          </a:p>
          <a:p>
            <a:r>
              <a:rPr lang="tr-TR" sz="2200" b="1" dirty="0"/>
              <a:t>7)   </a:t>
            </a:r>
            <a:r>
              <a:rPr lang="tr-TR" sz="2200" b="1" u="sng" dirty="0"/>
              <a:t>Fikrî / felsefî şahsiyetler / kanaat önderleri</a:t>
            </a:r>
            <a:endParaRPr lang="tr-TR" sz="2200" dirty="0"/>
          </a:p>
          <a:p>
            <a:r>
              <a:rPr lang="tr-TR" sz="2200" b="1" dirty="0"/>
              <a:t>8)   </a:t>
            </a:r>
            <a:r>
              <a:rPr lang="tr-TR" sz="2200" b="1" u="sng" dirty="0"/>
              <a:t>Sanat alanlarından birine ait şahsiyetler / öncüler</a:t>
            </a:r>
            <a:endParaRPr lang="tr-TR" sz="2200" dirty="0"/>
          </a:p>
          <a:p>
            <a:r>
              <a:rPr lang="tr-TR" sz="2200" b="1" dirty="0"/>
              <a:t>9)   </a:t>
            </a:r>
            <a:r>
              <a:rPr lang="tr-TR" sz="2200" b="1" u="sng" dirty="0"/>
              <a:t>Eğitimci şahsiyetler / öncüler, önderler</a:t>
            </a:r>
            <a:endParaRPr lang="tr-TR" sz="2200" dirty="0"/>
          </a:p>
          <a:p>
            <a:r>
              <a:rPr lang="tr-TR" sz="2200" b="1" dirty="0"/>
              <a:t>10) </a:t>
            </a:r>
            <a:r>
              <a:rPr lang="tr-TR" sz="2200" b="1" u="sng" dirty="0"/>
              <a:t>Ticarî şahsiyetler / örnekler, öncüler, önderler</a:t>
            </a:r>
            <a:endParaRPr lang="tr-TR" sz="22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11</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548680"/>
            <a:ext cx="8136904" cy="1754326"/>
          </a:xfrm>
          <a:prstGeom prst="rect">
            <a:avLst/>
          </a:prstGeom>
        </p:spPr>
        <p:txBody>
          <a:bodyPr wrap="square">
            <a:spAutoFit/>
          </a:bodyPr>
          <a:lstStyle/>
          <a:p>
            <a:pPr algn="just"/>
            <a:r>
              <a:rPr lang="tr-TR" sz="2700" dirty="0" smtClean="0"/>
              <a:t>	Şahsiyetiyle </a:t>
            </a:r>
            <a:r>
              <a:rPr lang="tr-TR" sz="2700" dirty="0"/>
              <a:t>belirginleşen bir insan, bu onlu sınıflamaya göre, </a:t>
            </a:r>
            <a:r>
              <a:rPr lang="tr-TR" sz="2700" b="1" dirty="0"/>
              <a:t>en az bir boyutuyla</a:t>
            </a:r>
            <a:r>
              <a:rPr lang="tr-TR" sz="2700" dirty="0"/>
              <a:t> öne çıkıp toplumu, yönlendirdiğinde, bir </a:t>
            </a:r>
            <a:r>
              <a:rPr lang="tr-TR" sz="2700" b="1" dirty="0"/>
              <a:t>millî lider</a:t>
            </a:r>
            <a:r>
              <a:rPr lang="tr-TR" sz="2700" dirty="0"/>
              <a:t> oluyor. Onlu gruplandırmamızın </a:t>
            </a:r>
            <a:r>
              <a:rPr lang="tr-TR" sz="2700" dirty="0" smtClean="0"/>
              <a:t>üçten </a:t>
            </a:r>
            <a:r>
              <a:rPr lang="tr-TR" sz="2700" dirty="0"/>
              <a:t>fazla yönü ile öne çıkan şahsiyetler ise, </a:t>
            </a:r>
            <a:r>
              <a:rPr lang="tr-TR" sz="2700" i="1" dirty="0"/>
              <a:t>uluslararası boyutlu lider</a:t>
            </a:r>
            <a:r>
              <a:rPr lang="tr-TR" sz="2700" dirty="0"/>
              <a:t> sayılıyor</a:t>
            </a:r>
            <a:r>
              <a:rPr lang="tr-TR" sz="2700" dirty="0" smtClean="0"/>
              <a:t>.</a:t>
            </a:r>
          </a:p>
        </p:txBody>
      </p:sp>
      <p:pic>
        <p:nvPicPr>
          <p:cNvPr id="3" name="Picture 2"/>
          <p:cNvPicPr/>
          <p:nvPr/>
        </p:nvPicPr>
        <p:blipFill>
          <a:blip r:embed="rId2" cstate="print"/>
          <a:stretch>
            <a:fillRect/>
          </a:stretch>
        </p:blipFill>
        <p:spPr>
          <a:xfrm>
            <a:off x="5652120" y="2724685"/>
            <a:ext cx="2808312" cy="3368611"/>
          </a:xfrm>
          <a:prstGeom prst="rect">
            <a:avLst/>
          </a:prstGeom>
        </p:spPr>
      </p:pic>
      <p:sp>
        <p:nvSpPr>
          <p:cNvPr id="4" name="Dikdörtgen 3"/>
          <p:cNvSpPr/>
          <p:nvPr/>
        </p:nvSpPr>
        <p:spPr>
          <a:xfrm>
            <a:off x="539552" y="2564904"/>
            <a:ext cx="4572000" cy="3416320"/>
          </a:xfrm>
          <a:prstGeom prst="rect">
            <a:avLst/>
          </a:prstGeom>
        </p:spPr>
        <p:txBody>
          <a:bodyPr>
            <a:spAutoFit/>
          </a:bodyPr>
          <a:lstStyle/>
          <a:p>
            <a:pPr algn="just"/>
            <a:r>
              <a:rPr lang="tr-TR" sz="2700" dirty="0" smtClean="0"/>
              <a:t>	20</a:t>
            </a:r>
            <a:r>
              <a:rPr lang="tr-TR" sz="2700" dirty="0"/>
              <a:t>. yüzyıl başlarında Sevr’e giden yolda, esaret zinciri boynumuza takılmak üzereyken, önce askerî, sonra siyasî, idarî, fikrî liderliğiyle zamana damgasını vuran </a:t>
            </a:r>
            <a:r>
              <a:rPr lang="tr-TR" sz="2700" dirty="0" smtClean="0"/>
              <a:t>Başöğretmen Mustafa </a:t>
            </a:r>
            <a:r>
              <a:rPr lang="tr-TR" sz="2700" dirty="0"/>
              <a:t>Kemal Atatürk, hem ulusal ve hem de uluslararası boyutlu bir liderdir. </a:t>
            </a: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48216"/>
            <a:ext cx="8326861" cy="892552"/>
          </a:xfrm>
          <a:prstGeom prst="rect">
            <a:avLst/>
          </a:prstGeom>
        </p:spPr>
        <p:txBody>
          <a:bodyPr wrap="square">
            <a:spAutoFit/>
          </a:bodyPr>
          <a:lstStyle/>
          <a:p>
            <a:pPr algn="just"/>
            <a:r>
              <a:rPr lang="tr-TR" sz="2600" dirty="0" smtClean="0"/>
              <a:t>	Mustafa </a:t>
            </a:r>
            <a:r>
              <a:rPr lang="tr-TR" sz="2600" dirty="0"/>
              <a:t>Kemal, öncelikle bir askerî şahsiyet, kahraman bir komutandır</a:t>
            </a:r>
            <a:r>
              <a:rPr lang="tr-TR" sz="2600" dirty="0" smtClean="0"/>
              <a:t>.</a:t>
            </a:r>
          </a:p>
        </p:txBody>
      </p:sp>
      <p:sp>
        <p:nvSpPr>
          <p:cNvPr id="4" name="Dikdörtgen 3"/>
          <p:cNvSpPr/>
          <p:nvPr/>
        </p:nvSpPr>
        <p:spPr>
          <a:xfrm>
            <a:off x="251520" y="1484784"/>
            <a:ext cx="4104456" cy="4893647"/>
          </a:xfrm>
          <a:prstGeom prst="rect">
            <a:avLst/>
          </a:prstGeom>
        </p:spPr>
        <p:txBody>
          <a:bodyPr wrap="square">
            <a:spAutoFit/>
          </a:bodyPr>
          <a:lstStyle/>
          <a:p>
            <a:pPr algn="just"/>
            <a:r>
              <a:rPr lang="tr-TR" sz="2600" dirty="0" smtClean="0"/>
              <a:t>	Osmanlı toplumundaki,  </a:t>
            </a:r>
            <a:r>
              <a:rPr lang="tr-TR" sz="2600" dirty="0"/>
              <a:t>idarî ve askerî yenileşmeyi durdurmak niyetiyle 31 Mart 1909’da İstanbul’da bir başkaldırı oldu. 31 Mart Vakası </a:t>
            </a:r>
            <a:r>
              <a:rPr lang="tr-TR" sz="2600" dirty="0" smtClean="0"/>
              <a:t>denilen bu irticaî isyanın bastırılması için, </a:t>
            </a:r>
            <a:r>
              <a:rPr lang="tr-TR" sz="2600" dirty="0"/>
              <a:t>Selanik’ten yola çıkan Hareket Ordusunun Kurmay Başkanı Mustafa Kemal, </a:t>
            </a:r>
            <a:r>
              <a:rPr lang="tr-TR" sz="2600" dirty="0" err="1"/>
              <a:t>rütbedaşlarını</a:t>
            </a:r>
            <a:r>
              <a:rPr lang="tr-TR" sz="2600" dirty="0"/>
              <a:t> aşan bir tutum ve özgüven duygusuyla, 1909’da tarih sahnesine çıkıyor. </a:t>
            </a:r>
          </a:p>
        </p:txBody>
      </p:sp>
      <p:pic>
        <p:nvPicPr>
          <p:cNvPr id="29698" name="Picture 2" descr="http://www.elitegitim.com/wp-content/uploads/2014/10/31_mart_olayi.png"/>
          <p:cNvPicPr>
            <a:picLocks noChangeAspect="1" noChangeArrowheads="1"/>
          </p:cNvPicPr>
          <p:nvPr/>
        </p:nvPicPr>
        <p:blipFill>
          <a:blip r:embed="rId2" cstate="print"/>
          <a:srcRect/>
          <a:stretch>
            <a:fillRect/>
          </a:stretch>
        </p:blipFill>
        <p:spPr bwMode="auto">
          <a:xfrm>
            <a:off x="4454051" y="1916832"/>
            <a:ext cx="4582445" cy="4104456"/>
          </a:xfrm>
          <a:prstGeom prst="rect">
            <a:avLst/>
          </a:prstGeom>
          <a:noFill/>
        </p:spPr>
      </p:pic>
      <p:sp>
        <p:nvSpPr>
          <p:cNvPr id="3" name="Slayt Numarası Yer Tutucusu 2"/>
          <p:cNvSpPr>
            <a:spLocks noGrp="1"/>
          </p:cNvSpPr>
          <p:nvPr>
            <p:ph type="sldNum" sz="quarter" idx="12"/>
          </p:nvPr>
        </p:nvSpPr>
        <p:spPr/>
        <p:txBody>
          <a:bodyPr/>
          <a:lstStyle/>
          <a:p>
            <a:fld id="{F302176B-0E47-46AC-8F43-DAB4B8A37D06}" type="slidenum">
              <a:rPr lang="tr-TR" smtClean="0"/>
              <a:pPr/>
              <a:t>13</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476672"/>
            <a:ext cx="8136904" cy="5001369"/>
          </a:xfrm>
          <a:prstGeom prst="rect">
            <a:avLst/>
          </a:prstGeom>
        </p:spPr>
        <p:txBody>
          <a:bodyPr wrap="square">
            <a:spAutoFit/>
          </a:bodyPr>
          <a:lstStyle/>
          <a:p>
            <a:pPr algn="just"/>
            <a:r>
              <a:rPr lang="tr-TR" sz="2900" dirty="0" smtClean="0"/>
              <a:t>	Değerli </a:t>
            </a:r>
            <a:r>
              <a:rPr lang="tr-TR" sz="2900" dirty="0"/>
              <a:t>tarihçi, emekli komutan, İsmet </a:t>
            </a:r>
            <a:r>
              <a:rPr lang="tr-TR" sz="2900" dirty="0" err="1"/>
              <a:t>Görgülü’nün</a:t>
            </a:r>
            <a:r>
              <a:rPr lang="tr-TR" sz="2900" dirty="0"/>
              <a:t> </a:t>
            </a:r>
            <a:r>
              <a:rPr lang="tr-TR" sz="2900" b="1" i="1" dirty="0"/>
              <a:t>Çanakkale İlk Günde Biterdi</a:t>
            </a:r>
            <a:r>
              <a:rPr lang="tr-TR" sz="2900" b="1" dirty="0"/>
              <a:t> </a:t>
            </a:r>
            <a:r>
              <a:rPr lang="tr-TR" sz="2900" dirty="0"/>
              <a:t>adlı kitabından yararlanarak söyleyelim:</a:t>
            </a:r>
          </a:p>
          <a:p>
            <a:pPr algn="just"/>
            <a:r>
              <a:rPr lang="tr-TR" sz="2900" dirty="0"/>
              <a:t>	</a:t>
            </a:r>
            <a:endParaRPr lang="tr-TR" sz="2900" dirty="0" smtClean="0"/>
          </a:p>
          <a:p>
            <a:pPr algn="just"/>
            <a:r>
              <a:rPr lang="tr-TR" sz="2900" i="1" dirty="0"/>
              <a:t>	</a:t>
            </a:r>
            <a:r>
              <a:rPr lang="tr-TR" sz="2900" i="1" dirty="0" smtClean="0"/>
              <a:t>Eğer </a:t>
            </a:r>
            <a:r>
              <a:rPr lang="tr-TR" sz="2900" i="1" dirty="0"/>
              <a:t>Albay Mustafa Kemal’in aldığı savunma düzeni benimsenip devam </a:t>
            </a:r>
            <a:r>
              <a:rPr lang="tr-TR" sz="2900" i="1" dirty="0" smtClean="0"/>
              <a:t>ettirilseydi; </a:t>
            </a:r>
            <a:r>
              <a:rPr lang="tr-TR" sz="2900" i="1" dirty="0"/>
              <a:t>başta General Liman </a:t>
            </a:r>
            <a:r>
              <a:rPr lang="tr-TR" sz="2900" i="1" dirty="0" err="1"/>
              <a:t>Von</a:t>
            </a:r>
            <a:r>
              <a:rPr lang="tr-TR" sz="2900" i="1" dirty="0"/>
              <a:t> </a:t>
            </a:r>
            <a:r>
              <a:rPr lang="tr-TR" sz="2900" i="1" dirty="0" err="1"/>
              <a:t>Sanders</a:t>
            </a:r>
            <a:r>
              <a:rPr lang="tr-TR" sz="2900" i="1" dirty="0"/>
              <a:t> olmak üzere Alman </a:t>
            </a:r>
            <a:r>
              <a:rPr lang="tr-TR" sz="2900" i="1" dirty="0" smtClean="0"/>
              <a:t>komutanların, </a:t>
            </a:r>
            <a:r>
              <a:rPr lang="tr-TR" sz="2900" i="1" dirty="0"/>
              <a:t>O’nun aldığı </a:t>
            </a:r>
            <a:r>
              <a:rPr lang="tr-TR" sz="2900" i="1" dirty="0" smtClean="0"/>
              <a:t>tertibatı değiştirmesine </a:t>
            </a:r>
            <a:r>
              <a:rPr lang="tr-TR" sz="2900" i="1" dirty="0"/>
              <a:t>izin </a:t>
            </a:r>
            <a:r>
              <a:rPr lang="tr-TR" sz="2900" i="1" dirty="0" smtClean="0"/>
              <a:t>verilmeseydi </a:t>
            </a:r>
            <a:r>
              <a:rPr lang="tr-TR" sz="2900" b="1" i="1" dirty="0"/>
              <a:t>savaş bir gün sürecekti</a:t>
            </a:r>
            <a:r>
              <a:rPr lang="tr-TR" sz="2900" i="1" dirty="0"/>
              <a:t>.</a:t>
            </a:r>
            <a:r>
              <a:rPr lang="tr-TR" sz="2900" dirty="0"/>
              <a:t> Almanları dinlemeyip, Albay Mustafa Kemal’in, her türlü kararı kendisinin verdiği </a:t>
            </a:r>
            <a:r>
              <a:rPr lang="tr-TR" sz="2900" dirty="0" err="1"/>
              <a:t>Conk</a:t>
            </a:r>
            <a:r>
              <a:rPr lang="tr-TR" sz="2900" dirty="0"/>
              <a:t> Bayırı Taarruzu ve Anafartalar ise, </a:t>
            </a:r>
            <a:r>
              <a:rPr lang="tr-TR" sz="2900" dirty="0" err="1"/>
              <a:t>liderleşen</a:t>
            </a:r>
            <a:r>
              <a:rPr lang="tr-TR" sz="2900" dirty="0"/>
              <a:t> bir </a:t>
            </a:r>
            <a:r>
              <a:rPr lang="tr-TR" sz="2900" dirty="0" smtClean="0"/>
              <a:t>kahramanın </a:t>
            </a:r>
            <a:r>
              <a:rPr lang="tr-TR" sz="2900" dirty="0"/>
              <a:t>yazdığı destan.</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4008" y="620688"/>
            <a:ext cx="4176464" cy="5893921"/>
          </a:xfrm>
          <a:prstGeom prst="rect">
            <a:avLst/>
          </a:prstGeom>
        </p:spPr>
        <p:txBody>
          <a:bodyPr wrap="square">
            <a:spAutoFit/>
          </a:bodyPr>
          <a:lstStyle/>
          <a:p>
            <a:pPr algn="just"/>
            <a:r>
              <a:rPr lang="tr-TR" sz="2900" dirty="0" smtClean="0"/>
              <a:t>	Avrupalı </a:t>
            </a:r>
            <a:r>
              <a:rPr lang="tr-TR" sz="2900" dirty="0"/>
              <a:t>emperyalist devletlerin ve Wilson’un aracılığıyla ABD’nin, ilk hedefi, Osmanlı Devleti’ni yıkmak, güney Türklüğünü sindirmek, mümkün olabilirse, yok etmekti. 1916 yılındaki </a:t>
            </a:r>
            <a:r>
              <a:rPr lang="tr-TR" sz="2900" dirty="0" err="1"/>
              <a:t>Sykey-Picot</a:t>
            </a:r>
            <a:r>
              <a:rPr lang="tr-TR" sz="2900" dirty="0"/>
              <a:t> Antlaşması, ondan sonra imzalanan </a:t>
            </a:r>
            <a:r>
              <a:rPr lang="tr-TR" sz="2900" dirty="0" smtClean="0"/>
              <a:t>diğer </a:t>
            </a:r>
            <a:r>
              <a:rPr lang="tr-TR" sz="2900" dirty="0"/>
              <a:t>antlaşmalar ile bugünkü Irak, Lübnan, Suriye'de İngiltere ve Fransa’nın mandası olan devletçikler kuruluyordu</a:t>
            </a:r>
            <a:r>
              <a:rPr lang="tr-TR" sz="2900" dirty="0" smtClean="0"/>
              <a:t>.</a:t>
            </a:r>
            <a:endParaRPr lang="tr-TR" sz="2900" dirty="0"/>
          </a:p>
        </p:txBody>
      </p:sp>
      <p:pic>
        <p:nvPicPr>
          <p:cNvPr id="3" name="Picture 2"/>
          <p:cNvPicPr/>
          <p:nvPr/>
        </p:nvPicPr>
        <p:blipFill>
          <a:blip r:embed="rId2" cstate="print"/>
          <a:stretch>
            <a:fillRect/>
          </a:stretch>
        </p:blipFill>
        <p:spPr>
          <a:xfrm>
            <a:off x="401438" y="764704"/>
            <a:ext cx="4026546" cy="5256584"/>
          </a:xfrm>
          <a:prstGeom prst="rect">
            <a:avLst/>
          </a:prstGeom>
        </p:spPr>
      </p:pic>
      <p:sp>
        <p:nvSpPr>
          <p:cNvPr id="4" name="Slayt Numarası Yer Tutucusu 3"/>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783863"/>
            <a:ext cx="7704856" cy="4708981"/>
          </a:xfrm>
          <a:prstGeom prst="rect">
            <a:avLst/>
          </a:prstGeom>
        </p:spPr>
        <p:txBody>
          <a:bodyPr wrap="square">
            <a:spAutoFit/>
          </a:bodyPr>
          <a:lstStyle/>
          <a:p>
            <a:pPr algn="just"/>
            <a:r>
              <a:rPr lang="tr-TR" sz="3000" dirty="0"/>
              <a:t>	Mezheplere veya uydurulmuş </a:t>
            </a:r>
            <a:r>
              <a:rPr lang="tr-TR" sz="3000" dirty="0" err="1"/>
              <a:t>etnisite</a:t>
            </a:r>
            <a:r>
              <a:rPr lang="tr-TR" sz="3000" dirty="0"/>
              <a:t> öfkesine dayalı bu devletçikler, İngiliz veya Fransız mandası altında olmak zorundaydılar. Osmanlı’nın sadece bir </a:t>
            </a:r>
            <a:r>
              <a:rPr lang="tr-TR" sz="3000" dirty="0" smtClean="0"/>
              <a:t>vilayeti</a:t>
            </a:r>
            <a:r>
              <a:rPr lang="tr-TR" sz="3000" dirty="0" smtClean="0">
                <a:solidFill>
                  <a:srgbClr val="FF0000"/>
                </a:solidFill>
              </a:rPr>
              <a:t> </a:t>
            </a:r>
            <a:r>
              <a:rPr lang="tr-TR" sz="3000" dirty="0" smtClean="0"/>
              <a:t>iken</a:t>
            </a:r>
            <a:r>
              <a:rPr lang="tr-TR" sz="3000" dirty="0"/>
              <a:t>, Fransız mandası yapılan Suriye yönetiminde, Avrupa emperyalizmince </a:t>
            </a:r>
            <a:r>
              <a:rPr lang="tr-TR" sz="3000" dirty="0" err="1"/>
              <a:t>Sunniler</a:t>
            </a:r>
            <a:r>
              <a:rPr lang="tr-TR" sz="3000" dirty="0"/>
              <a:t>, Nusayriler, Dürziler ve Şiiler için, ayrı otonom yapılar oluşturuldu. Diğer yandan, emperyalist devletler, Hıristiyan Marunîlerin nüfusça yetersiz olmalarına rağmen, Lübnan’da yönetimi ele geçirmelerini sağladılar.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val="2855786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542865"/>
            <a:ext cx="8478688" cy="5693866"/>
          </a:xfrm>
          <a:prstGeom prst="rect">
            <a:avLst/>
          </a:prstGeom>
        </p:spPr>
        <p:txBody>
          <a:bodyPr wrap="square">
            <a:spAutoFit/>
          </a:bodyPr>
          <a:lstStyle/>
          <a:p>
            <a:pPr algn="just"/>
            <a:r>
              <a:rPr lang="tr-TR" sz="2800" dirty="0" smtClean="0"/>
              <a:t> Yayınladığı </a:t>
            </a:r>
            <a:r>
              <a:rPr lang="tr-TR" sz="2800" dirty="0" err="1" smtClean="0"/>
              <a:t>Balfour</a:t>
            </a:r>
            <a:r>
              <a:rPr lang="tr-TR" sz="2800" dirty="0" smtClean="0"/>
              <a:t> </a:t>
            </a:r>
            <a:r>
              <a:rPr lang="tr-TR" sz="2800" dirty="0" err="1" smtClean="0"/>
              <a:t>Deklarasyonu’nuyla,İngiltere</a:t>
            </a:r>
            <a:r>
              <a:rPr lang="tr-TR" sz="2800" dirty="0" smtClean="0"/>
              <a:t>, Filistin ve Arap coğrafyasını, kendi mandası sayıyordu. </a:t>
            </a:r>
            <a:r>
              <a:rPr lang="tr-TR" sz="2800" dirty="0"/>
              <a:t>Bu siyasî, idarî ve askerî emirname, hem İsrail devletinin kurulmasının yolunu açtı, hem de, Araplaşmış halkların, köken ve inanç kavgalarıyla birbirlerine düşman olmalarını körükledi. Diğer yandan, Peygamber soyundan geldiği kabul olunan </a:t>
            </a:r>
            <a:r>
              <a:rPr lang="tr-TR" sz="2800" dirty="0" err="1"/>
              <a:t>Haşimî</a:t>
            </a:r>
            <a:r>
              <a:rPr lang="tr-TR" sz="2800" dirty="0"/>
              <a:t> ailesinin kuzeydeki temsilcileri için, bir devletçik kurulması planlandı. İngiltere o bölgede devletçikler kurma konusunda atak üstüne atak yaptı. O bölgede, bugün, ülkemizdeki en küçük vilayetimiz kadar nüfusu ve toprağı olan krallıklar, sultanlıklar, emirlikler, devletçikler </a:t>
            </a:r>
            <a:r>
              <a:rPr lang="tr-TR" sz="2800" dirty="0" err="1" smtClean="0"/>
              <a:t>bulunuyor,mezhep</a:t>
            </a:r>
            <a:r>
              <a:rPr lang="tr-TR" sz="2800" dirty="0"/>
              <a:t>, din, etnik farklılıklara dayalı </a:t>
            </a:r>
            <a:r>
              <a:rPr lang="tr-TR" sz="2800" dirty="0" smtClean="0"/>
              <a:t>ayrışmalar </a:t>
            </a:r>
            <a:r>
              <a:rPr lang="tr-TR" sz="2800" dirty="0"/>
              <a:t>ve </a:t>
            </a:r>
            <a:r>
              <a:rPr lang="tr-TR" sz="2800" dirty="0" smtClean="0"/>
              <a:t>bölünmeler </a:t>
            </a:r>
            <a:r>
              <a:rPr lang="tr-TR" sz="2800" dirty="0"/>
              <a:t>devam </a:t>
            </a:r>
            <a:r>
              <a:rPr lang="tr-TR" sz="2800" dirty="0" err="1" smtClean="0"/>
              <a:t>ediyor.Emperyalist</a:t>
            </a:r>
            <a:r>
              <a:rPr lang="tr-TR" sz="2800" dirty="0" smtClean="0"/>
              <a:t> devletlere  ait ,bu  çözüm senaryoları Türk </a:t>
            </a:r>
            <a:r>
              <a:rPr lang="tr-TR" sz="2800" dirty="0"/>
              <a:t>aydınını </a:t>
            </a:r>
            <a:r>
              <a:rPr lang="tr-TR" sz="2800" dirty="0" err="1" smtClean="0"/>
              <a:t>çook</a:t>
            </a:r>
            <a:r>
              <a:rPr lang="tr-TR" sz="2800" dirty="0" smtClean="0"/>
              <a:t> düşündürmelidir. </a:t>
            </a:r>
            <a:endParaRPr lang="tr-TR" sz="28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17</a:t>
            </a:fld>
            <a:endParaRPr lang="tr-TR"/>
          </a:p>
        </p:txBody>
      </p:sp>
    </p:spTree>
    <p:extLst>
      <p:ext uri="{BB962C8B-B14F-4D97-AF65-F5344CB8AC3E}">
        <p14:creationId xmlns:p14="http://schemas.microsoft.com/office/powerpoint/2010/main" val="1003485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88977"/>
            <a:ext cx="8334672" cy="5893921"/>
          </a:xfrm>
          <a:prstGeom prst="rect">
            <a:avLst/>
          </a:prstGeom>
        </p:spPr>
        <p:txBody>
          <a:bodyPr wrap="square">
            <a:spAutoFit/>
          </a:bodyPr>
          <a:lstStyle/>
          <a:p>
            <a:pPr algn="just"/>
            <a:r>
              <a:rPr lang="tr-TR" sz="2900" dirty="0" smtClean="0"/>
              <a:t>	Emperyalist </a:t>
            </a:r>
            <a:r>
              <a:rPr lang="tr-TR" sz="2900" dirty="0" err="1" smtClean="0"/>
              <a:t>devletler,Süveyş</a:t>
            </a:r>
            <a:r>
              <a:rPr lang="tr-TR" sz="2900" dirty="0" smtClean="0"/>
              <a:t> </a:t>
            </a:r>
            <a:r>
              <a:rPr lang="tr-TR" sz="2900" dirty="0"/>
              <a:t>Kanalı’ndan Mısır’a, Kuzey Afrika’da bulunan devletlere kadar, </a:t>
            </a:r>
            <a:r>
              <a:rPr lang="tr-TR" sz="2900" dirty="0" smtClean="0"/>
              <a:t>HER BİRİNİ istediği </a:t>
            </a:r>
            <a:r>
              <a:rPr lang="tr-TR" sz="2900" dirty="0"/>
              <a:t>gibi </a:t>
            </a:r>
            <a:r>
              <a:rPr lang="tr-TR" sz="2900" dirty="0" err="1" smtClean="0"/>
              <a:t>biçimlendirmişti.Kriz</a:t>
            </a:r>
            <a:r>
              <a:rPr lang="tr-TR" sz="2900" dirty="0" smtClean="0"/>
              <a:t> </a:t>
            </a:r>
            <a:r>
              <a:rPr lang="tr-TR" sz="2900" dirty="0"/>
              <a:t>yönetmeye psikolojisinin müsait </a:t>
            </a:r>
            <a:r>
              <a:rPr lang="tr-TR" sz="2900" dirty="0" smtClean="0"/>
              <a:t>olmadığı konusunda</a:t>
            </a:r>
            <a:r>
              <a:rPr lang="tr-TR" sz="2900" dirty="0" smtClean="0">
                <a:solidFill>
                  <a:srgbClr val="FF0000"/>
                </a:solidFill>
              </a:rPr>
              <a:t> </a:t>
            </a:r>
            <a:r>
              <a:rPr lang="tr-TR" sz="2900" dirty="0" smtClean="0"/>
              <a:t>bütün </a:t>
            </a:r>
            <a:r>
              <a:rPr lang="tr-TR" sz="2900" dirty="0"/>
              <a:t>kaynakların birleştiği Sultan </a:t>
            </a:r>
            <a:r>
              <a:rPr lang="tr-TR" sz="2900" dirty="0" err="1"/>
              <a:t>Vahidettin’i</a:t>
            </a:r>
            <a:r>
              <a:rPr lang="tr-TR" sz="2900" dirty="0"/>
              <a:t> </a:t>
            </a:r>
            <a:r>
              <a:rPr lang="tr-TR" sz="2900" dirty="0" err="1" smtClean="0"/>
              <a:t>sindirip,bu</a:t>
            </a:r>
            <a:r>
              <a:rPr lang="tr-TR" sz="2900" dirty="0" smtClean="0"/>
              <a:t> devletler, </a:t>
            </a:r>
            <a:r>
              <a:rPr lang="tr-TR" sz="2900" dirty="0"/>
              <a:t>Mondros Mütarekesi’ni imzalattıkları gibi, ülkenin çeşitli yerlerine asker çıkarmışlardı. </a:t>
            </a:r>
            <a:r>
              <a:rPr lang="tr-TR" sz="2900" dirty="0" smtClean="0"/>
              <a:t>Emperyalist devletler ve yandaşları, Sevr adlı 433 maddeden oluşan Anadolu’yu ve Trakya’yı parçalama planını bir antlaşma halinde Osmanlı Devleti’nin önüne koydular. Padişah ve hükümet karşı çıkamadı. Saltanat Şûrası bu idam fermanını onayladı.</a:t>
            </a:r>
          </a:p>
          <a:p>
            <a:pPr algn="just"/>
            <a:r>
              <a:rPr lang="tr-TR" sz="2900" dirty="0" smtClean="0"/>
              <a:t>	Sevr’i reddedip Millî Mücadele’yi başlatan Gazi Paşa’ya, emperyalistler, 95 yıldır çok öfkelenmektedirler.</a:t>
            </a:r>
            <a:endParaRPr lang="tr-TR" sz="29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18</a:t>
            </a:fld>
            <a:endParaRPr lang="tr-TR"/>
          </a:p>
        </p:txBody>
      </p:sp>
    </p:spTree>
    <p:extLst>
      <p:ext uri="{BB962C8B-B14F-4D97-AF65-F5344CB8AC3E}">
        <p14:creationId xmlns:p14="http://schemas.microsoft.com/office/powerpoint/2010/main" val="1003485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448159"/>
            <a:ext cx="8568952" cy="3293209"/>
          </a:xfrm>
          <a:prstGeom prst="rect">
            <a:avLst/>
          </a:prstGeom>
        </p:spPr>
        <p:txBody>
          <a:bodyPr wrap="square">
            <a:spAutoFit/>
          </a:bodyPr>
          <a:lstStyle/>
          <a:p>
            <a:pPr algn="just"/>
            <a:r>
              <a:rPr lang="tr-TR" sz="2600" dirty="0" smtClean="0"/>
              <a:t>	Aydınların </a:t>
            </a:r>
            <a:r>
              <a:rPr lang="tr-TR" sz="2600" dirty="0"/>
              <a:t>çoğunun İngiliz, Fransız</a:t>
            </a:r>
            <a:r>
              <a:rPr lang="tr-TR" sz="2600" dirty="0" smtClean="0"/>
              <a:t>, </a:t>
            </a:r>
            <a:r>
              <a:rPr lang="tr-TR" sz="2600" dirty="0"/>
              <a:t>Amerikan mandası istediği, psikolojik ve sosyolojik </a:t>
            </a:r>
            <a:r>
              <a:rPr lang="tr-TR" sz="2600" dirty="0" smtClean="0"/>
              <a:t>çözülmenin  </a:t>
            </a:r>
            <a:r>
              <a:rPr lang="tr-TR" sz="2600" dirty="0"/>
              <a:t>bilinci kirlettiği ortamda, Anadolu'ya geçip Millî </a:t>
            </a:r>
            <a:r>
              <a:rPr lang="tr-TR" sz="2600" dirty="0" smtClean="0"/>
              <a:t>Mücadele’yi </a:t>
            </a:r>
            <a:r>
              <a:rPr lang="tr-TR" sz="2600" dirty="0"/>
              <a:t>başlatan O</a:t>
            </a:r>
            <a:r>
              <a:rPr lang="tr-TR" sz="2600" dirty="0" smtClean="0"/>
              <a:t>.  </a:t>
            </a:r>
            <a:r>
              <a:rPr lang="tr-TR" sz="2600" b="1" dirty="0"/>
              <a:t>Amasya </a:t>
            </a:r>
            <a:r>
              <a:rPr lang="tr-TR" sz="2600" b="1" dirty="0" err="1" smtClean="0"/>
              <a:t>Ta’mimi</a:t>
            </a:r>
            <a:r>
              <a:rPr lang="tr-TR" sz="2600" b="1" dirty="0" smtClean="0"/>
              <a:t> adlı millî çığlığı yazan O.</a:t>
            </a:r>
            <a:r>
              <a:rPr lang="tr-TR" sz="2600" dirty="0" smtClean="0"/>
              <a:t> </a:t>
            </a:r>
            <a:r>
              <a:rPr lang="tr-TR" sz="2600" dirty="0"/>
              <a:t>Ardından, sıkıntılı </a:t>
            </a:r>
            <a:r>
              <a:rPr lang="tr-TR" sz="2600" b="1" dirty="0"/>
              <a:t>Kongreler</a:t>
            </a:r>
            <a:r>
              <a:rPr lang="tr-TR" sz="2600" dirty="0"/>
              <a:t> ve </a:t>
            </a:r>
            <a:r>
              <a:rPr lang="tr-TR" sz="2600" b="1" dirty="0"/>
              <a:t>Büyük Millet Meclisi</a:t>
            </a:r>
            <a:r>
              <a:rPr lang="tr-TR" sz="2600" dirty="0"/>
              <a:t>… Toplumun özündeki gücün uyandırılması işlevli çalışmalarıyla, </a:t>
            </a:r>
            <a:r>
              <a:rPr lang="tr-TR" sz="2600" dirty="0" err="1"/>
              <a:t>K</a:t>
            </a:r>
            <a:r>
              <a:rPr lang="tr-TR" sz="2600" dirty="0" err="1" smtClean="0"/>
              <a:t>uvvâ-yı</a:t>
            </a:r>
            <a:r>
              <a:rPr lang="tr-TR" sz="2600" dirty="0" smtClean="0"/>
              <a:t> </a:t>
            </a:r>
            <a:r>
              <a:rPr lang="tr-TR" sz="2600" dirty="0" err="1" smtClean="0"/>
              <a:t>Milliyeyi</a:t>
            </a:r>
            <a:r>
              <a:rPr lang="tr-TR" sz="2600" dirty="0" smtClean="0"/>
              <a:t> </a:t>
            </a:r>
            <a:r>
              <a:rPr lang="tr-TR" sz="2600" dirty="0"/>
              <a:t>dirilten </a:t>
            </a:r>
            <a:r>
              <a:rPr lang="tr-TR" sz="2600" b="1" dirty="0"/>
              <a:t>Tekâlif-i</a:t>
            </a:r>
            <a:r>
              <a:rPr lang="tr-TR" sz="2600" dirty="0"/>
              <a:t> </a:t>
            </a:r>
            <a:r>
              <a:rPr lang="tr-TR" sz="2600" b="1" dirty="0"/>
              <a:t>Milliye</a:t>
            </a:r>
            <a:r>
              <a:rPr lang="tr-TR" sz="2600" dirty="0"/>
              <a:t> kararları ile topyekûn savaşın seferberliğini temellendiren Kemal Paşa… Önce milis </a:t>
            </a:r>
            <a:r>
              <a:rPr lang="tr-TR" sz="2600" dirty="0" smtClean="0"/>
              <a:t>kuvvetlerinin, </a:t>
            </a:r>
            <a:r>
              <a:rPr lang="tr-TR" sz="2600" dirty="0"/>
              <a:t>sonra düzenli ordunun oluşturulması…</a:t>
            </a:r>
          </a:p>
        </p:txBody>
      </p:sp>
      <p:pic>
        <p:nvPicPr>
          <p:cNvPr id="3" name="Picture 3"/>
          <p:cNvPicPr/>
          <p:nvPr/>
        </p:nvPicPr>
        <p:blipFill>
          <a:blip r:embed="rId2" cstate="print"/>
          <a:stretch>
            <a:fillRect/>
          </a:stretch>
        </p:blipFill>
        <p:spPr>
          <a:xfrm>
            <a:off x="2456016" y="44624"/>
            <a:ext cx="4420240" cy="3456384"/>
          </a:xfrm>
          <a:prstGeom prst="rect">
            <a:avLst/>
          </a:prstGeom>
        </p:spPr>
      </p:pic>
      <p:sp>
        <p:nvSpPr>
          <p:cNvPr id="4" name="Slayt Numarası Yer Tutucusu 3"/>
          <p:cNvSpPr>
            <a:spLocks noGrp="1"/>
          </p:cNvSpPr>
          <p:nvPr>
            <p:ph type="sldNum" sz="quarter" idx="12"/>
          </p:nvPr>
        </p:nvSpPr>
        <p:spPr/>
        <p:txBody>
          <a:bodyPr/>
          <a:lstStyle/>
          <a:p>
            <a:fld id="{F302176B-0E47-46AC-8F43-DAB4B8A37D06}" type="slidenum">
              <a:rPr lang="tr-TR" smtClean="0"/>
              <a:pPr/>
              <a:t>19</a:t>
            </a:fld>
            <a:endParaRPr lang="tr-TR"/>
          </a:p>
        </p:txBody>
      </p:sp>
    </p:spTree>
    <p:extLst>
      <p:ext uri="{BB962C8B-B14F-4D97-AF65-F5344CB8AC3E}">
        <p14:creationId xmlns:p14="http://schemas.microsoft.com/office/powerpoint/2010/main" val="1003485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876776"/>
            <a:ext cx="8136904" cy="2862322"/>
          </a:xfrm>
          <a:prstGeom prst="rect">
            <a:avLst/>
          </a:prstGeom>
        </p:spPr>
        <p:txBody>
          <a:bodyPr wrap="square">
            <a:spAutoFit/>
          </a:bodyPr>
          <a:lstStyle/>
          <a:p>
            <a:pPr algn="just"/>
            <a:r>
              <a:rPr lang="tr-TR" sz="3000" dirty="0" smtClean="0"/>
              <a:t>	İnsan</a:t>
            </a:r>
            <a:r>
              <a:rPr lang="tr-TR" sz="3000" dirty="0"/>
              <a:t>, diğer varlıklardan farklı olarak, bir öncünün etrafında örgütlenip, </a:t>
            </a:r>
            <a:r>
              <a:rPr lang="tr-TR" sz="3000" dirty="0" smtClean="0"/>
              <a:t>bir </a:t>
            </a:r>
            <a:r>
              <a:rPr lang="tr-TR" sz="3000" dirty="0"/>
              <a:t>bütünlüğe üye olan canlıdır. </a:t>
            </a:r>
            <a:r>
              <a:rPr lang="tr-TR" sz="3000" dirty="0" smtClean="0"/>
              <a:t>Toplumun içinden, </a:t>
            </a:r>
            <a:r>
              <a:rPr lang="tr-TR" sz="3000" dirty="0"/>
              <a:t>diğer insanları etkileyip, yönlendiriş ve yönetişleriyle </a:t>
            </a:r>
            <a:r>
              <a:rPr lang="tr-TR" sz="3000" dirty="0" smtClean="0"/>
              <a:t>belirginleşen, </a:t>
            </a:r>
            <a:r>
              <a:rPr lang="tr-TR" sz="3000" dirty="0"/>
              <a:t>öncü, önder kimseler </a:t>
            </a:r>
            <a:r>
              <a:rPr lang="tr-TR" sz="3000" dirty="0" smtClean="0"/>
              <a:t>çıkmaktadır</a:t>
            </a:r>
            <a:r>
              <a:rPr lang="tr-TR" sz="3000" dirty="0"/>
              <a:t>. </a:t>
            </a:r>
            <a:r>
              <a:rPr lang="tr-TR" sz="3000" dirty="0" smtClean="0"/>
              <a:t>Önderler  , toplum içinde </a:t>
            </a:r>
            <a:r>
              <a:rPr lang="tr-TR" sz="3000" b="1" dirty="0" smtClean="0"/>
              <a:t>şahsiyet</a:t>
            </a:r>
            <a:r>
              <a:rPr lang="tr-TR" sz="3000" dirty="0" smtClean="0"/>
              <a:t> sahibi olmalarından dolayı belirgindirler… </a:t>
            </a:r>
            <a:endParaRPr lang="tr-TR" sz="30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1978193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277480"/>
            <a:ext cx="8352928" cy="5693866"/>
          </a:xfrm>
          <a:prstGeom prst="rect">
            <a:avLst/>
          </a:prstGeom>
        </p:spPr>
        <p:txBody>
          <a:bodyPr wrap="square">
            <a:spAutoFit/>
          </a:bodyPr>
          <a:lstStyle/>
          <a:p>
            <a:pPr algn="just"/>
            <a:r>
              <a:rPr lang="tr-TR" sz="2600" dirty="0" smtClean="0"/>
              <a:t>	O</a:t>
            </a:r>
            <a:r>
              <a:rPr lang="tr-TR" sz="2600" dirty="0"/>
              <a:t>, Samsun’a çıkışından Ankara’ya ulaşıncaya kadar uğradığı durakların her birinde, insanları, emperyalizme karşı direnmeye ve bütünleşmeye inandırması açısından, öncelikle askerî, sonra siyasî, fikrî, idarî lider. O, etkileyici, birleştirici, inandırıcı, toplayıcı, yönlendirici özellikleriyle, öncü, önder şahsiyet</a:t>
            </a:r>
            <a:r>
              <a:rPr lang="tr-TR" sz="2600" dirty="0" smtClean="0"/>
              <a:t>.</a:t>
            </a:r>
          </a:p>
          <a:p>
            <a:pPr algn="just"/>
            <a:endParaRPr lang="tr-TR" sz="2600" dirty="0"/>
          </a:p>
          <a:p>
            <a:pPr algn="just"/>
            <a:r>
              <a:rPr lang="tr-TR" sz="2600" dirty="0"/>
              <a:t>	Erzurum ve Sivas </a:t>
            </a:r>
            <a:r>
              <a:rPr lang="tr-TR" sz="2600" dirty="0" smtClean="0"/>
              <a:t>Kongreleri adlı zor </a:t>
            </a:r>
            <a:r>
              <a:rPr lang="tr-TR" sz="2600" dirty="0"/>
              <a:t>toplantıların tecrübelerinden </a:t>
            </a:r>
            <a:r>
              <a:rPr lang="tr-TR" sz="2600" dirty="0" smtClean="0"/>
              <a:t>sonra, Ankara’ya </a:t>
            </a:r>
            <a:r>
              <a:rPr lang="tr-TR" sz="2600" dirty="0"/>
              <a:t>gelip, muteber bir Millet Meclisi toplama başarısı ise, fikrî, felsefî açılardan da, kanaat önderi, idarî ve siyasî açılardan da, ulusal bir kahraman, </a:t>
            </a:r>
            <a:r>
              <a:rPr lang="tr-TR" sz="2600" dirty="0" smtClean="0"/>
              <a:t> </a:t>
            </a:r>
            <a:r>
              <a:rPr lang="tr-TR" sz="2600" dirty="0"/>
              <a:t>yüksek </a:t>
            </a:r>
            <a:r>
              <a:rPr lang="tr-TR" sz="2600" dirty="0" smtClean="0"/>
              <a:t>şahsiyetli bir  </a:t>
            </a:r>
            <a:r>
              <a:rPr lang="tr-TR" sz="2600" dirty="0"/>
              <a:t>lider oluşunun </a:t>
            </a:r>
            <a:r>
              <a:rPr lang="tr-TR" sz="2600" dirty="0" smtClean="0"/>
              <a:t>kanıtlarıdır</a:t>
            </a:r>
            <a:r>
              <a:rPr lang="tr-TR" sz="2600" dirty="0"/>
              <a:t>. Gazi Paşa, hem emperyalizmin yenilmez sanılan ordularına ve diplomasisine, hem </a:t>
            </a:r>
            <a:r>
              <a:rPr lang="tr-TR" sz="2600" dirty="0" smtClean="0"/>
              <a:t>de, onlara boyun eğmiş </a:t>
            </a:r>
            <a:r>
              <a:rPr lang="tr-TR" sz="2600" dirty="0" err="1" smtClean="0"/>
              <a:t>olan,Osmanlı</a:t>
            </a:r>
            <a:r>
              <a:rPr lang="tr-TR" sz="2600" dirty="0" smtClean="0"/>
              <a:t> </a:t>
            </a:r>
            <a:r>
              <a:rPr lang="tr-TR" sz="2600" dirty="0"/>
              <a:t>yönetimine karşı kazandığı zafer </a:t>
            </a:r>
            <a:r>
              <a:rPr lang="tr-TR" sz="2600" dirty="0" smtClean="0"/>
              <a:t>ile , </a:t>
            </a:r>
            <a:r>
              <a:rPr lang="tr-TR" sz="2600" dirty="0"/>
              <a:t>uluslararası dünyada, bir askerlik ve siyaset kahramanı olarak tanındı.   </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20</a:t>
            </a:fld>
            <a:endParaRPr lang="tr-TR"/>
          </a:p>
        </p:txBody>
      </p:sp>
    </p:spTree>
    <p:extLst>
      <p:ext uri="{BB962C8B-B14F-4D97-AF65-F5344CB8AC3E}">
        <p14:creationId xmlns:p14="http://schemas.microsoft.com/office/powerpoint/2010/main" val="1003485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548680"/>
            <a:ext cx="8352928" cy="5693866"/>
          </a:xfrm>
          <a:prstGeom prst="rect">
            <a:avLst/>
          </a:prstGeom>
        </p:spPr>
        <p:txBody>
          <a:bodyPr wrap="square">
            <a:spAutoFit/>
          </a:bodyPr>
          <a:lstStyle/>
          <a:p>
            <a:pPr algn="just"/>
            <a:r>
              <a:rPr lang="tr-TR" sz="2800" dirty="0" smtClean="0"/>
              <a:t>	 Bir liderin mutlak özelliği; </a:t>
            </a:r>
            <a:r>
              <a:rPr lang="tr-TR" sz="2800" i="1" dirty="0" smtClean="0"/>
              <a:t>özgüvenle biçimlendirdiği bir amacı bulunmak, bu amaca ulaştırıcı öncelikleri, doğru belirlemek, yalnızlıktan korkmadan, hamleler yaparak yürümek</a:t>
            </a:r>
            <a:r>
              <a:rPr lang="tr-TR" sz="2800" dirty="0" smtClean="0"/>
              <a:t>.</a:t>
            </a:r>
          </a:p>
          <a:p>
            <a:pPr algn="just"/>
            <a:r>
              <a:rPr lang="tr-TR" sz="2800" dirty="0" smtClean="0"/>
              <a:t> </a:t>
            </a:r>
          </a:p>
          <a:p>
            <a:pPr algn="just"/>
            <a:r>
              <a:rPr lang="tr-TR" sz="2800" dirty="0" smtClean="0"/>
              <a:t>	Askerî </a:t>
            </a:r>
            <a:r>
              <a:rPr lang="tr-TR" sz="2800" dirty="0"/>
              <a:t>zaferin ardından yeni </a:t>
            </a:r>
            <a:r>
              <a:rPr lang="tr-TR" sz="2800" dirty="0" smtClean="0"/>
              <a:t>devletin </a:t>
            </a:r>
            <a:r>
              <a:rPr lang="tr-TR" sz="2800" dirty="0"/>
              <a:t>yapısı oluşturulurken, 42 yaşındaki Gazi </a:t>
            </a:r>
            <a:r>
              <a:rPr lang="tr-TR" sz="2800" dirty="0" smtClean="0"/>
              <a:t>Paşa'nın ilk </a:t>
            </a:r>
            <a:r>
              <a:rPr lang="tr-TR" sz="2800" dirty="0"/>
              <a:t>amacı </a:t>
            </a:r>
            <a:r>
              <a:rPr lang="tr-TR" sz="2800" dirty="0" smtClean="0"/>
              <a:t>şunlardır: </a:t>
            </a:r>
            <a:r>
              <a:rPr lang="tr-TR" sz="2800" dirty="0"/>
              <a:t>Saltanat ve hilafet kamburlarının ağır bir ameliyatla temizlenmesi; halkın cumhur olduğuna inandırılması, kendine yeten ve kendi içinde bütünleşen çağdaş bir topluma dönüştürülmesi. Cumhurlaştırma ve çağdaşlaştırma yönündeki </a:t>
            </a:r>
            <a:r>
              <a:rPr lang="tr-TR" sz="2800" dirty="0" smtClean="0"/>
              <a:t>ağır </a:t>
            </a:r>
            <a:r>
              <a:rPr lang="tr-TR" sz="2800" dirty="0" err="1" smtClean="0"/>
              <a:t>ameliyatlar,kurumlaştırmalar</a:t>
            </a:r>
            <a:r>
              <a:rPr lang="tr-TR" sz="2800" dirty="0" smtClean="0"/>
              <a:t> ve yeni yasalar ile </a:t>
            </a:r>
            <a:r>
              <a:rPr lang="tr-TR" sz="2800" dirty="0"/>
              <a:t>milletleşme çağrısının benimsenmesi, birçok kişiyi ve güç </a:t>
            </a:r>
            <a:r>
              <a:rPr lang="tr-TR" sz="2800" dirty="0" smtClean="0"/>
              <a:t>odağını o zaman </a:t>
            </a:r>
            <a:r>
              <a:rPr lang="tr-TR" sz="2800" dirty="0"/>
              <a:t>rahatsız etti. O rahatsızlıklar bugün bile </a:t>
            </a:r>
            <a:r>
              <a:rPr lang="tr-TR" sz="2800" dirty="0" smtClean="0"/>
              <a:t>sürüyor.</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21</a:t>
            </a:fld>
            <a:endParaRPr lang="tr-TR"/>
          </a:p>
        </p:txBody>
      </p:sp>
    </p:spTree>
    <p:extLst>
      <p:ext uri="{BB962C8B-B14F-4D97-AF65-F5344CB8AC3E}">
        <p14:creationId xmlns:p14="http://schemas.microsoft.com/office/powerpoint/2010/main" val="1394039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5800" y="615454"/>
            <a:ext cx="8118648" cy="5262979"/>
          </a:xfrm>
          <a:prstGeom prst="rect">
            <a:avLst/>
          </a:prstGeom>
        </p:spPr>
        <p:txBody>
          <a:bodyPr wrap="square">
            <a:spAutoFit/>
          </a:bodyPr>
          <a:lstStyle/>
          <a:p>
            <a:pPr algn="just"/>
            <a:r>
              <a:rPr lang="tr-TR" sz="2800" dirty="0" smtClean="0"/>
              <a:t>	Kırk </a:t>
            </a:r>
            <a:r>
              <a:rPr lang="tr-TR" sz="2800" dirty="0"/>
              <a:t>elli senedir</a:t>
            </a:r>
            <a:r>
              <a:rPr lang="tr-TR" sz="2800" b="1" dirty="0"/>
              <a:t>, </a:t>
            </a:r>
            <a:r>
              <a:rPr lang="tr-TR" sz="2800" b="1" dirty="0" smtClean="0"/>
              <a:t>Millî Mücadele</a:t>
            </a:r>
            <a:r>
              <a:rPr lang="tr-TR" sz="2800" dirty="0" smtClean="0"/>
              <a:t>’yi, itibarsızlaştırmak </a:t>
            </a:r>
            <a:r>
              <a:rPr lang="tr-TR" sz="2800" dirty="0"/>
              <a:t>için</a:t>
            </a:r>
            <a:r>
              <a:rPr lang="tr-TR" sz="2800" dirty="0" smtClean="0"/>
              <a:t>, ‘Yunanlılarla, bir cephede </a:t>
            </a:r>
            <a:r>
              <a:rPr lang="tr-TR" sz="2800" dirty="0"/>
              <a:t>küçük çaplı muharebeler oldu.’ </a:t>
            </a:r>
            <a:r>
              <a:rPr lang="tr-TR" sz="2800" dirty="0" smtClean="0"/>
              <a:t>diyebilen, kötü </a:t>
            </a:r>
            <a:r>
              <a:rPr lang="tr-TR" sz="2800" dirty="0"/>
              <a:t>niyetli</a:t>
            </a:r>
            <a:r>
              <a:rPr lang="tr-TR" sz="2800" dirty="0" smtClean="0"/>
              <a:t>, hatta </a:t>
            </a:r>
            <a:r>
              <a:rPr lang="tr-TR" sz="2800" dirty="0"/>
              <a:t>hain insanlar, gazete</a:t>
            </a:r>
            <a:r>
              <a:rPr lang="tr-TR" sz="2800" dirty="0" smtClean="0"/>
              <a:t>, dergi ve </a:t>
            </a:r>
            <a:r>
              <a:rPr lang="tr-TR" sz="2800" dirty="0"/>
              <a:t>televizyonlarda </a:t>
            </a:r>
            <a:r>
              <a:rPr lang="tr-TR" sz="2800" dirty="0" smtClean="0"/>
              <a:t>tarihî </a:t>
            </a:r>
            <a:r>
              <a:rPr lang="tr-TR" sz="2800" dirty="0"/>
              <a:t>gerçeği kirletiyorlar</a:t>
            </a:r>
            <a:r>
              <a:rPr lang="tr-TR" sz="2800" dirty="0" smtClean="0"/>
              <a:t>. Millî Mücadele kime karşı verildi? İngiltere, Fransa</a:t>
            </a:r>
            <a:r>
              <a:rPr lang="tr-TR" sz="2800" dirty="0"/>
              <a:t>, İtalya</a:t>
            </a:r>
            <a:r>
              <a:rPr lang="tr-TR" sz="2800" dirty="0" smtClean="0"/>
              <a:t>, Yunanistan </a:t>
            </a:r>
            <a:r>
              <a:rPr lang="tr-TR" sz="2800" dirty="0"/>
              <a:t>devletlerinin </a:t>
            </a:r>
            <a:r>
              <a:rPr lang="tr-TR" sz="2800" dirty="0" smtClean="0"/>
              <a:t>top, tüfek, mermi, uçak </a:t>
            </a:r>
            <a:r>
              <a:rPr lang="tr-TR" sz="2800" dirty="0"/>
              <a:t>ve istihbarat </a:t>
            </a:r>
            <a:r>
              <a:rPr lang="tr-TR" sz="2800" dirty="0" err="1" smtClean="0"/>
              <a:t>iyardımlaşmasından</a:t>
            </a:r>
            <a:r>
              <a:rPr lang="tr-TR" sz="2800" dirty="0" smtClean="0"/>
              <a:t> </a:t>
            </a:r>
            <a:r>
              <a:rPr lang="tr-TR" sz="2800" dirty="0"/>
              <a:t>oluşan bir </a:t>
            </a:r>
            <a:r>
              <a:rPr lang="tr-TR" sz="2800" dirty="0" smtClean="0"/>
              <a:t>güç birliğine karşı. İstanbul’daki, işgal </a:t>
            </a:r>
            <a:r>
              <a:rPr lang="tr-TR" sz="2800" dirty="0"/>
              <a:t>kuvvetleri komutanlığının beklentilerine göre  hareket eden </a:t>
            </a:r>
            <a:r>
              <a:rPr lang="tr-TR" sz="2800" dirty="0" smtClean="0"/>
              <a:t>Yunan </a:t>
            </a:r>
            <a:r>
              <a:rPr lang="tr-TR" sz="2800" dirty="0"/>
              <a:t>Ordusu</a:t>
            </a:r>
            <a:r>
              <a:rPr lang="tr-TR" sz="2800" dirty="0" smtClean="0"/>
              <a:t>, emperyalizmin </a:t>
            </a:r>
            <a:r>
              <a:rPr lang="tr-TR" sz="2800" dirty="0"/>
              <a:t>planlı</a:t>
            </a:r>
            <a:r>
              <a:rPr lang="tr-TR" sz="2800" dirty="0" smtClean="0"/>
              <a:t>, programlı </a:t>
            </a:r>
            <a:r>
              <a:rPr lang="tr-TR" sz="2800" dirty="0"/>
              <a:t>ateş gücüdür</a:t>
            </a:r>
            <a:r>
              <a:rPr lang="tr-TR" sz="2800" dirty="0" smtClean="0"/>
              <a:t>. </a:t>
            </a:r>
            <a:r>
              <a:rPr lang="tr-TR" sz="2800" b="1" dirty="0" smtClean="0"/>
              <a:t>Düvel-i Muazzama… Anlamı: </a:t>
            </a:r>
            <a:r>
              <a:rPr lang="tr-TR" sz="2800" i="1" dirty="0" smtClean="0"/>
              <a:t>Çok </a:t>
            </a:r>
            <a:r>
              <a:rPr lang="tr-TR" sz="2800" i="1" dirty="0"/>
              <a:t>büyük </a:t>
            </a:r>
            <a:r>
              <a:rPr lang="tr-TR" sz="2800" i="1" dirty="0" smtClean="0"/>
              <a:t>devletler</a:t>
            </a:r>
            <a:r>
              <a:rPr lang="tr-TR" sz="2800" dirty="0" smtClean="0"/>
              <a:t>…Güç </a:t>
            </a:r>
            <a:r>
              <a:rPr lang="tr-TR" sz="2800" dirty="0"/>
              <a:t>yetirilemez devletler demek</a:t>
            </a:r>
            <a:r>
              <a:rPr lang="tr-TR" sz="2800" dirty="0" smtClean="0"/>
              <a:t>… Liderleri </a:t>
            </a:r>
            <a:r>
              <a:rPr lang="tr-TR" sz="2800" dirty="0"/>
              <a:t>İngiltere</a:t>
            </a:r>
            <a:r>
              <a:rPr lang="tr-TR" sz="2800" dirty="0" smtClean="0"/>
              <a:t>… Millî Mücadelenin </a:t>
            </a:r>
            <a:r>
              <a:rPr lang="tr-TR" sz="2800" dirty="0"/>
              <a:t>lideri ise, 39 yaşındaki Mustafa </a:t>
            </a:r>
            <a:r>
              <a:rPr lang="tr-TR" sz="2800" dirty="0" smtClean="0"/>
              <a:t>Kemal Paşa…</a:t>
            </a:r>
            <a:endParaRPr lang="tr-TR" sz="28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22</a:t>
            </a:fld>
            <a:endParaRPr lang="tr-TR"/>
          </a:p>
        </p:txBody>
      </p:sp>
    </p:spTree>
    <p:extLst>
      <p:ext uri="{BB962C8B-B14F-4D97-AF65-F5344CB8AC3E}">
        <p14:creationId xmlns:p14="http://schemas.microsoft.com/office/powerpoint/2010/main" val="1707206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936010"/>
            <a:ext cx="7848872" cy="3323987"/>
          </a:xfrm>
          <a:prstGeom prst="rect">
            <a:avLst/>
          </a:prstGeom>
        </p:spPr>
        <p:txBody>
          <a:bodyPr wrap="square">
            <a:spAutoFit/>
          </a:bodyPr>
          <a:lstStyle/>
          <a:p>
            <a:pPr algn="just"/>
            <a:r>
              <a:rPr lang="tr-TR" sz="3000" dirty="0" smtClean="0"/>
              <a:t>	Zafer </a:t>
            </a:r>
            <a:r>
              <a:rPr lang="tr-TR" sz="3000" dirty="0"/>
              <a:t>tamamlanıncaya kadar her türlü engellemelere ve iftiralara karşı, Kemal Paşa’nın sabrını ve tahammülünü unutmamanızı isterim. Ona düşmanlık etmiş olanları, bugün kimse hatırlamıyor; ama onların benzerleri, son </a:t>
            </a:r>
            <a:r>
              <a:rPr lang="tr-TR" sz="3000" dirty="0" smtClean="0"/>
              <a:t>50-60 </a:t>
            </a:r>
            <a:r>
              <a:rPr lang="tr-TR" sz="3000" dirty="0"/>
              <a:t>yıldır Gazi Paşa’ya saldırırken, </a:t>
            </a:r>
            <a:r>
              <a:rPr lang="tr-TR" sz="3000" dirty="0" err="1" smtClean="0"/>
              <a:t>cahillik,edepsizlik</a:t>
            </a:r>
            <a:r>
              <a:rPr lang="tr-TR" sz="3000" dirty="0" smtClean="0"/>
              <a:t> </a:t>
            </a:r>
            <a:r>
              <a:rPr lang="tr-TR" sz="3000" dirty="0"/>
              <a:t>ve </a:t>
            </a:r>
            <a:r>
              <a:rPr lang="tr-TR" sz="3000" dirty="0" smtClean="0"/>
              <a:t>insafsızlık açılarından </a:t>
            </a:r>
            <a:r>
              <a:rPr lang="tr-TR" sz="3000" dirty="0"/>
              <a:t>öncekilerden ilerideler.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23</a:t>
            </a:fld>
            <a:endParaRPr lang="tr-TR"/>
          </a:p>
        </p:txBody>
      </p:sp>
    </p:spTree>
    <p:extLst>
      <p:ext uri="{BB962C8B-B14F-4D97-AF65-F5344CB8AC3E}">
        <p14:creationId xmlns:p14="http://schemas.microsoft.com/office/powerpoint/2010/main" val="3454112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268760"/>
            <a:ext cx="8352464" cy="4031873"/>
          </a:xfrm>
          <a:prstGeom prst="rect">
            <a:avLst/>
          </a:prstGeom>
        </p:spPr>
        <p:txBody>
          <a:bodyPr wrap="square">
            <a:spAutoFit/>
          </a:bodyPr>
          <a:lstStyle/>
          <a:p>
            <a:pPr algn="just"/>
            <a:r>
              <a:rPr lang="tr-TR" sz="2500" dirty="0" smtClean="0"/>
              <a:t>	</a:t>
            </a:r>
            <a:r>
              <a:rPr lang="tr-TR" sz="3200" dirty="0" smtClean="0"/>
              <a:t>Savaş </a:t>
            </a:r>
            <a:r>
              <a:rPr lang="tr-TR" sz="3200" dirty="0"/>
              <a:t>zaferle tamamlanmış… Nüfus, yaklaşık 10 milyon. </a:t>
            </a:r>
            <a:r>
              <a:rPr lang="es-ES" sz="3200" dirty="0"/>
              <a:t>Okuyabilme %</a:t>
            </a:r>
            <a:r>
              <a:rPr lang="es-ES" sz="3200" dirty="0" smtClean="0"/>
              <a:t>6-</a:t>
            </a:r>
            <a:r>
              <a:rPr lang="tr-TR" sz="3200" dirty="0" smtClean="0"/>
              <a:t>7</a:t>
            </a:r>
            <a:r>
              <a:rPr lang="es-ES" sz="3200" dirty="0" smtClean="0"/>
              <a:t>, </a:t>
            </a:r>
            <a:r>
              <a:rPr lang="es-ES" sz="3200" dirty="0"/>
              <a:t>yazabilme %2,5-3. Yüz bin köy ve mezra var… Şekeriniz yok, kumaşınız yok, üretecek fabrikalarınız yok… Demiryollarınız hem yetersiz, hem bakımsız. Ulaşım </a:t>
            </a:r>
            <a:r>
              <a:rPr lang="es-ES" sz="3200" dirty="0" smtClean="0"/>
              <a:t>için</a:t>
            </a:r>
            <a:r>
              <a:rPr lang="tr-TR" sz="3200" dirty="0" smtClean="0"/>
              <a:t>,</a:t>
            </a:r>
            <a:r>
              <a:rPr lang="es-ES" sz="3200" dirty="0" smtClean="0"/>
              <a:t> </a:t>
            </a:r>
            <a:r>
              <a:rPr lang="es-ES" sz="3200" dirty="0"/>
              <a:t>yol yok ve güvenli değil</a:t>
            </a:r>
            <a:r>
              <a:rPr lang="tr-TR" sz="3200" dirty="0"/>
              <a:t>; motorlu vasıtanın toplamı ise, elli civarında. Öğretmen yok, okul yok. Okula gideceklerde,  giysi, defter, kalem, kitap yok…</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24</a:t>
            </a:fld>
            <a:endParaRPr lang="tr-TR"/>
          </a:p>
        </p:txBody>
      </p:sp>
    </p:spTree>
    <p:extLst>
      <p:ext uri="{BB962C8B-B14F-4D97-AF65-F5344CB8AC3E}">
        <p14:creationId xmlns:p14="http://schemas.microsoft.com/office/powerpoint/2010/main" val="1394039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88640"/>
            <a:ext cx="8064896" cy="2893100"/>
          </a:xfrm>
          <a:prstGeom prst="rect">
            <a:avLst/>
          </a:prstGeom>
        </p:spPr>
        <p:txBody>
          <a:bodyPr wrap="square">
            <a:spAutoFit/>
          </a:bodyPr>
          <a:lstStyle/>
          <a:p>
            <a:pPr algn="just"/>
            <a:r>
              <a:rPr lang="tr-TR" sz="2600" dirty="0" smtClean="0"/>
              <a:t>	Dini</a:t>
            </a:r>
            <a:r>
              <a:rPr lang="tr-TR" sz="2600" dirty="0"/>
              <a:t>, mezhebi, tarikatı, memleketi, şivesi, üzerindeki yoksulluk akan giysi çeşitleri, başındaki şapka, fes türleri bile, toplumun bir yamalık bohçası gibi olduğunu gösteriyor… Verem, sıtma, trahom, çiçek… Ruhen ve bedenen yorgun, zayıf; aileleri dışında hiç kimseye güven ve yakınlık duymayan yetişkinler ve çocuklar… 10 yıldır cepheden cepheye </a:t>
            </a:r>
            <a:r>
              <a:rPr lang="tr-TR" sz="2600" dirty="0" smtClean="0"/>
              <a:t>koşmuş, </a:t>
            </a:r>
            <a:r>
              <a:rPr lang="tr-TR" sz="2600" dirty="0"/>
              <a:t>zaferin anlamını düşünmeye mecali olmayan </a:t>
            </a:r>
            <a:r>
              <a:rPr lang="tr-TR" sz="2600" dirty="0" smtClean="0"/>
              <a:t>erkekler…Sürülecek tarlalar…</a:t>
            </a:r>
            <a:endParaRPr lang="tr-TR" sz="2600" dirty="0"/>
          </a:p>
        </p:txBody>
      </p:sp>
      <p:pic>
        <p:nvPicPr>
          <p:cNvPr id="3" name="Picture 2"/>
          <p:cNvPicPr/>
          <p:nvPr/>
        </p:nvPicPr>
        <p:blipFill>
          <a:blip r:embed="rId2" cstate="print"/>
          <a:stretch>
            <a:fillRect/>
          </a:stretch>
        </p:blipFill>
        <p:spPr>
          <a:xfrm>
            <a:off x="2330560" y="3135224"/>
            <a:ext cx="4761720" cy="3390120"/>
          </a:xfrm>
          <a:prstGeom prst="rect">
            <a:avLst/>
          </a:prstGeom>
        </p:spPr>
      </p:pic>
      <p:sp>
        <p:nvSpPr>
          <p:cNvPr id="4" name="Slayt Numarası Yer Tutucusu 3"/>
          <p:cNvSpPr>
            <a:spLocks noGrp="1"/>
          </p:cNvSpPr>
          <p:nvPr>
            <p:ph type="sldNum" sz="quarter" idx="12"/>
          </p:nvPr>
        </p:nvSpPr>
        <p:spPr/>
        <p:txBody>
          <a:bodyPr/>
          <a:lstStyle/>
          <a:p>
            <a:fld id="{F302176B-0E47-46AC-8F43-DAB4B8A37D06}" type="slidenum">
              <a:rPr lang="tr-TR" smtClean="0"/>
              <a:pPr/>
              <a:t>25</a:t>
            </a:fld>
            <a:endParaRPr lang="tr-TR"/>
          </a:p>
        </p:txBody>
      </p:sp>
    </p:spTree>
    <p:extLst>
      <p:ext uri="{BB962C8B-B14F-4D97-AF65-F5344CB8AC3E}">
        <p14:creationId xmlns:p14="http://schemas.microsoft.com/office/powerpoint/2010/main" val="1394039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1052736"/>
            <a:ext cx="8136904" cy="3046988"/>
          </a:xfrm>
          <a:prstGeom prst="rect">
            <a:avLst/>
          </a:prstGeom>
        </p:spPr>
        <p:txBody>
          <a:bodyPr wrap="square">
            <a:spAutoFit/>
          </a:bodyPr>
          <a:lstStyle/>
          <a:p>
            <a:pPr algn="just"/>
            <a:r>
              <a:rPr lang="tr-TR" sz="3200" dirty="0" smtClean="0"/>
              <a:t>	Bu </a:t>
            </a:r>
            <a:r>
              <a:rPr lang="tr-TR" sz="3200" dirty="0"/>
              <a:t>tabloların, insanı ürküten, ‘hiçbir şey yapılamaz’ dedirten yanlarını, istatistik bilgilerle desteklemek kolay… Yokluğun, yoksulluğun, </a:t>
            </a:r>
            <a:r>
              <a:rPr lang="tr-TR" sz="3200" dirty="0" err="1"/>
              <a:t>düyûn</a:t>
            </a:r>
            <a:r>
              <a:rPr lang="tr-TR" sz="3200" dirty="0"/>
              <a:t>-ı umumiye ile kapitülasyon denen rezaletlerin, ruhî ve bedenî hastalıkların, özgüvensizliğin ve daha kötüsü </a:t>
            </a:r>
            <a:r>
              <a:rPr lang="tr-TR" sz="3200" b="1" dirty="0"/>
              <a:t>ayrışmışlığın </a:t>
            </a:r>
            <a:r>
              <a:rPr lang="tr-TR" sz="3200" dirty="0"/>
              <a:t>karşısında Gazi Paşa</a:t>
            </a:r>
            <a:r>
              <a:rPr lang="tr-TR" sz="3200" dirty="0" smtClean="0"/>
              <a:t>…</a:t>
            </a:r>
            <a:endParaRPr lang="tr-TR" sz="3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26</a:t>
            </a:fld>
            <a:endParaRPr lang="tr-TR"/>
          </a:p>
        </p:txBody>
      </p:sp>
    </p:spTree>
    <p:extLst>
      <p:ext uri="{BB962C8B-B14F-4D97-AF65-F5344CB8AC3E}">
        <p14:creationId xmlns:p14="http://schemas.microsoft.com/office/powerpoint/2010/main" val="3795307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476672"/>
            <a:ext cx="8136904" cy="1477328"/>
          </a:xfrm>
          <a:prstGeom prst="rect">
            <a:avLst/>
          </a:prstGeom>
        </p:spPr>
        <p:txBody>
          <a:bodyPr wrap="square">
            <a:spAutoFit/>
          </a:bodyPr>
          <a:lstStyle/>
          <a:p>
            <a:pPr algn="just"/>
            <a:r>
              <a:rPr lang="tr-TR" sz="3000" dirty="0" smtClean="0"/>
              <a:t>	On </a:t>
            </a:r>
            <a:r>
              <a:rPr lang="tr-TR" sz="3000" dirty="0"/>
              <a:t>beş yıl içinde, başta, askerî savunma sanayi olmak üzere, çeşitli </a:t>
            </a:r>
            <a:r>
              <a:rPr lang="tr-TR" sz="3000" dirty="0" err="1" smtClean="0"/>
              <a:t>alanlarda,hem</a:t>
            </a:r>
            <a:r>
              <a:rPr lang="tr-TR" sz="3000" dirty="0" smtClean="0"/>
              <a:t> ihtiyacı karşılayan, hem istihdam yaratan </a:t>
            </a:r>
            <a:r>
              <a:rPr lang="tr-TR" sz="3000" dirty="0"/>
              <a:t>üretim fabrikaları kurduran O’dur… </a:t>
            </a:r>
          </a:p>
        </p:txBody>
      </p:sp>
      <p:pic>
        <p:nvPicPr>
          <p:cNvPr id="5" name="Picture 5"/>
          <p:cNvPicPr/>
          <p:nvPr/>
        </p:nvPicPr>
        <p:blipFill>
          <a:blip r:embed="rId2" cstate="print"/>
          <a:stretch>
            <a:fillRect/>
          </a:stretch>
        </p:blipFill>
        <p:spPr>
          <a:xfrm>
            <a:off x="1691680" y="1966912"/>
            <a:ext cx="5832648" cy="4414416"/>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pPr/>
              <a:t>27</a:t>
            </a:fld>
            <a:endParaRPr lang="tr-TR"/>
          </a:p>
        </p:txBody>
      </p:sp>
    </p:spTree>
    <p:extLst>
      <p:ext uri="{BB962C8B-B14F-4D97-AF65-F5344CB8AC3E}">
        <p14:creationId xmlns:p14="http://schemas.microsoft.com/office/powerpoint/2010/main" val="3795307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825093"/>
            <a:ext cx="7920880" cy="3908762"/>
          </a:xfrm>
          <a:prstGeom prst="rect">
            <a:avLst/>
          </a:prstGeom>
        </p:spPr>
        <p:txBody>
          <a:bodyPr wrap="square">
            <a:spAutoFit/>
          </a:bodyPr>
          <a:lstStyle/>
          <a:p>
            <a:pPr algn="just"/>
            <a:r>
              <a:rPr lang="tr-TR" sz="3100" dirty="0" smtClean="0"/>
              <a:t>	 </a:t>
            </a:r>
            <a:r>
              <a:rPr lang="tr-TR" sz="3100" dirty="0"/>
              <a:t>Bir yanda Sovyet İmparatorluğuna, diğer yanda öfkeli İngiliz ve Fransız emperyalizmine rağmen, milletini çağdaşlaştırma savaşına sokup, bunda da başarılı olan çok boyutlu </a:t>
            </a:r>
            <a:r>
              <a:rPr lang="tr-TR" sz="3100" dirty="0" err="1" smtClean="0"/>
              <a:t>lider.Ayrışmışlığın</a:t>
            </a:r>
            <a:r>
              <a:rPr lang="tr-TR" sz="3100" dirty="0" smtClean="0"/>
              <a:t> </a:t>
            </a:r>
            <a:r>
              <a:rPr lang="tr-TR" sz="3100" dirty="0"/>
              <a:t>bütünleşmeye dönüştürülmesi </a:t>
            </a:r>
            <a:r>
              <a:rPr lang="tr-TR" sz="3100" dirty="0" err="1" smtClean="0"/>
              <a:t>için,inanç</a:t>
            </a:r>
            <a:r>
              <a:rPr lang="tr-TR" sz="3100" dirty="0" smtClean="0"/>
              <a:t> ve emek sömürüsüne dayalı </a:t>
            </a:r>
            <a:r>
              <a:rPr lang="tr-TR" sz="3100" dirty="0"/>
              <a:t>dinî veya ekonomik feodalitenin yıkılması için, hiç ödün vermeyen, geri adım </a:t>
            </a:r>
            <a:r>
              <a:rPr lang="tr-TR" sz="3100" dirty="0" smtClean="0"/>
              <a:t>atmayan lider, </a:t>
            </a:r>
            <a:r>
              <a:rPr lang="tr-TR" sz="3100" dirty="0"/>
              <a:t>Atatürk</a:t>
            </a:r>
            <a:r>
              <a:rPr lang="tr-TR" sz="3100" dirty="0" smtClean="0"/>
              <a:t>…</a:t>
            </a:r>
            <a:endParaRPr lang="tr-TR" sz="31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28</a:t>
            </a:fld>
            <a:endParaRPr lang="tr-TR"/>
          </a:p>
        </p:txBody>
      </p:sp>
    </p:spTree>
    <p:extLst>
      <p:ext uri="{BB962C8B-B14F-4D97-AF65-F5344CB8AC3E}">
        <p14:creationId xmlns:p14="http://schemas.microsoft.com/office/powerpoint/2010/main" val="1394039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404664"/>
            <a:ext cx="8064896" cy="5632311"/>
          </a:xfrm>
          <a:prstGeom prst="rect">
            <a:avLst/>
          </a:prstGeom>
        </p:spPr>
        <p:txBody>
          <a:bodyPr wrap="square">
            <a:spAutoFit/>
          </a:bodyPr>
          <a:lstStyle/>
          <a:p>
            <a:pPr algn="just"/>
            <a:r>
              <a:rPr lang="tr-TR" sz="3000" dirty="0" smtClean="0"/>
              <a:t>	</a:t>
            </a:r>
            <a:r>
              <a:rPr lang="tr-TR" sz="3000" dirty="0" err="1" smtClean="0"/>
              <a:t>Atatürkümüz’ün</a:t>
            </a:r>
            <a:r>
              <a:rPr lang="tr-TR" sz="3000" dirty="0"/>
              <a:t>, </a:t>
            </a:r>
            <a:r>
              <a:rPr lang="tr-TR" sz="3000" dirty="0" smtClean="0"/>
              <a:t>“En </a:t>
            </a:r>
            <a:r>
              <a:rPr lang="tr-TR" sz="3000" dirty="0"/>
              <a:t>büyük </a:t>
            </a:r>
            <a:r>
              <a:rPr lang="tr-TR" sz="3000" dirty="0" smtClean="0"/>
              <a:t>eserim” </a:t>
            </a:r>
            <a:r>
              <a:rPr lang="tr-TR" sz="3000" dirty="0"/>
              <a:t>dediği</a:t>
            </a:r>
            <a:r>
              <a:rPr lang="tr-TR" sz="3000" b="1" dirty="0"/>
              <a:t> Cumhuriyet</a:t>
            </a:r>
            <a:r>
              <a:rPr lang="tr-TR" sz="3000" dirty="0"/>
              <a:t> nedir? Saltanatın, padişahlığın zıddı… Sultan, padişah ise, “</a:t>
            </a:r>
            <a:r>
              <a:rPr lang="tr-TR" sz="3000" dirty="0" err="1" smtClean="0"/>
              <a:t>zıllullâh</a:t>
            </a:r>
            <a:r>
              <a:rPr lang="tr-TR" sz="3000" dirty="0" smtClean="0"/>
              <a:t>-ı </a:t>
            </a:r>
            <a:r>
              <a:rPr lang="tr-TR" sz="3000" dirty="0"/>
              <a:t>fil âlem”, yani, “Allah’ın yeryüzündeki gölgesi” olduğu saçmasına inanılan ve halkını “kulları” olarak gören bir ailenin temsilcisi… Memleket de, insanlar da onun malı… Yönetmek ve bununla ilişkili her türlü karar verme ve uygulama yetkisi ve hakkı, </a:t>
            </a:r>
            <a:r>
              <a:rPr lang="tr-TR" sz="3000" i="1" dirty="0"/>
              <a:t>padişah</a:t>
            </a:r>
            <a:r>
              <a:rPr lang="tr-TR" sz="3000" dirty="0"/>
              <a:t> </a:t>
            </a:r>
            <a:r>
              <a:rPr lang="tr-TR" sz="3000" dirty="0" err="1" smtClean="0"/>
              <a:t>ile,“</a:t>
            </a:r>
            <a:r>
              <a:rPr lang="tr-TR" sz="3000" dirty="0" err="1"/>
              <a:t>has</a:t>
            </a:r>
            <a:r>
              <a:rPr lang="tr-TR" sz="3000" dirty="0"/>
              <a:t> kapı </a:t>
            </a:r>
            <a:r>
              <a:rPr lang="tr-TR" sz="3000" dirty="0" err="1"/>
              <a:t>kulları”nın</a:t>
            </a:r>
            <a:r>
              <a:rPr lang="tr-TR" sz="3000" dirty="0"/>
              <a:t>… Halk ise, ‘kul taifesi</a:t>
            </a:r>
            <a:r>
              <a:rPr lang="tr-TR" sz="3000" dirty="0" smtClean="0"/>
              <a:t>’…Reaya, </a:t>
            </a:r>
            <a:r>
              <a:rPr lang="tr-TR" sz="3000" dirty="0"/>
              <a:t>h</a:t>
            </a:r>
            <a:r>
              <a:rPr lang="tr-TR" sz="3000" dirty="0" smtClean="0"/>
              <a:t>izmetten </a:t>
            </a:r>
            <a:r>
              <a:rPr lang="tr-TR" sz="3000" dirty="0"/>
              <a:t>başka hakkı ve yetkisi olmayan kullar… Böyle bir yapıda, adâletin, sosyal vicdanın ve sosyal ahlâkın sağlıklı işlemesi, erdemle biçimlenmesi </a:t>
            </a:r>
            <a:r>
              <a:rPr lang="tr-TR" sz="3000" dirty="0" smtClean="0"/>
              <a:t> beklenebilir  </a:t>
            </a:r>
            <a:r>
              <a:rPr lang="tr-TR" sz="3000" dirty="0"/>
              <a:t>mi?</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29</a:t>
            </a:fld>
            <a:endParaRPr lang="tr-TR"/>
          </a:p>
        </p:txBody>
      </p:sp>
    </p:spTree>
    <p:extLst>
      <p:ext uri="{BB962C8B-B14F-4D97-AF65-F5344CB8AC3E}">
        <p14:creationId xmlns:p14="http://schemas.microsoft.com/office/powerpoint/2010/main" val="3999032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932235"/>
            <a:ext cx="8136904" cy="3323987"/>
          </a:xfrm>
          <a:prstGeom prst="rect">
            <a:avLst/>
          </a:prstGeom>
        </p:spPr>
        <p:txBody>
          <a:bodyPr wrap="square">
            <a:spAutoFit/>
          </a:bodyPr>
          <a:lstStyle/>
          <a:p>
            <a:pPr algn="just"/>
            <a:r>
              <a:rPr lang="tr-TR" sz="3000" dirty="0" smtClean="0"/>
              <a:t>	Şahsiyet </a:t>
            </a:r>
            <a:r>
              <a:rPr lang="tr-TR" sz="3000" dirty="0"/>
              <a:t>sahipliği, bir insanın duygu, düşünce ve davranışlarını dengeli bir biçimde bütünleştirmesidir. Duygular, düşünceler değişseler de, kişiyi çıkmaza düşmekten alıkoyan öz denetim gücüne, </a:t>
            </a:r>
            <a:r>
              <a:rPr lang="tr-TR" sz="3000" b="1" dirty="0"/>
              <a:t>iç denge</a:t>
            </a:r>
            <a:r>
              <a:rPr lang="tr-TR" sz="3000" dirty="0"/>
              <a:t> </a:t>
            </a:r>
            <a:r>
              <a:rPr lang="tr-TR" sz="3000" dirty="0" smtClean="0"/>
              <a:t>diyelim. Edindiği </a:t>
            </a:r>
            <a:r>
              <a:rPr lang="tr-TR" sz="3000" dirty="0"/>
              <a:t>değer, bilgi ve beceriler ile </a:t>
            </a:r>
            <a:r>
              <a:rPr lang="tr-TR" sz="3000" i="1" dirty="0"/>
              <a:t>özgücünü özgüvene</a:t>
            </a:r>
            <a:r>
              <a:rPr lang="tr-TR" sz="3000" dirty="0"/>
              <a:t> dönüştüremeyenler; iç dengesini kuramayanlar, şahsiyet olma sıkıntıları çekmektedir. </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247283"/>
            <a:ext cx="8208912" cy="7694414"/>
          </a:xfrm>
          <a:prstGeom prst="rect">
            <a:avLst/>
          </a:prstGeom>
        </p:spPr>
        <p:txBody>
          <a:bodyPr wrap="square">
            <a:spAutoFit/>
          </a:bodyPr>
          <a:lstStyle/>
          <a:p>
            <a:pPr algn="just"/>
            <a:r>
              <a:rPr lang="tr-TR" sz="2600" b="1" dirty="0" smtClean="0"/>
              <a:t>	GAZİ </a:t>
            </a:r>
            <a:r>
              <a:rPr lang="tr-TR" sz="2600" b="1" dirty="0" err="1" smtClean="0"/>
              <a:t>PAŞA,cumhurlaşmamızı</a:t>
            </a:r>
            <a:r>
              <a:rPr lang="tr-TR" sz="2600" b="1" dirty="0" smtClean="0"/>
              <a:t> ilk hedef sayıyor. Cumhur</a:t>
            </a:r>
            <a:r>
              <a:rPr lang="tr-TR" sz="2600" dirty="0"/>
              <a:t>, benzerleriyle bir arada yaşamaktan, ortak acı ve sevinçlerin oluşturduğu ortak geçmiş adına, ortak gelecek için, ortak duygu ve düşüncelerde </a:t>
            </a:r>
            <a:r>
              <a:rPr lang="tr-TR" sz="2600" dirty="0" smtClean="0"/>
              <a:t>bütünleşmek niyeti taşıyanların oluşturduğu toplum…Özgüvensizliğe ve ayrışmaya karşı çıkarak, cumhurlaşmayı öncelikle aydınların bilincine </a:t>
            </a:r>
            <a:r>
              <a:rPr lang="tr-TR" sz="2600" dirty="0"/>
              <a:t>taşımak… Cumhuriyet ise</a:t>
            </a:r>
            <a:r>
              <a:rPr lang="tr-TR" sz="2600" dirty="0" smtClean="0"/>
              <a:t>, </a:t>
            </a:r>
            <a:r>
              <a:rPr lang="tr-TR" sz="2600" dirty="0"/>
              <a:t>devletin tepesindeki kişiyi, yasama, yürütme organlarını, </a:t>
            </a:r>
            <a:r>
              <a:rPr lang="tr-TR" sz="2600" dirty="0" smtClean="0"/>
              <a:t>doğrudan </a:t>
            </a:r>
            <a:r>
              <a:rPr lang="tr-TR" sz="2600" dirty="0"/>
              <a:t>veya dolaylı </a:t>
            </a:r>
            <a:r>
              <a:rPr lang="tr-TR" sz="2600" dirty="0" smtClean="0"/>
              <a:t>biçimde cumhurun </a:t>
            </a:r>
            <a:r>
              <a:rPr lang="tr-TR" sz="2600" dirty="0"/>
              <a:t>belirlemesi; geleceği için verilen kararlarda, eğilimini bildirme </a:t>
            </a:r>
            <a:r>
              <a:rPr lang="tr-TR" sz="2600" dirty="0" smtClean="0"/>
              <a:t>egemenliğini </a:t>
            </a:r>
            <a:r>
              <a:rPr lang="tr-TR" sz="2600" dirty="0"/>
              <a:t>ortaya koyması…</a:t>
            </a:r>
            <a:r>
              <a:rPr lang="tr-TR" sz="2600" b="1" dirty="0"/>
              <a:t> Millî benliğin ve kimliğin </a:t>
            </a:r>
            <a:r>
              <a:rPr lang="tr-TR" sz="2600" dirty="0"/>
              <a:t>temeline </a:t>
            </a:r>
            <a:r>
              <a:rPr lang="tr-TR" sz="2600" dirty="0" smtClean="0"/>
              <a:t>bağımsızlığın, </a:t>
            </a:r>
            <a:r>
              <a:rPr lang="tr-TR" sz="2600" dirty="0" err="1" smtClean="0"/>
              <a:t>bütünleşmeciliğin</a:t>
            </a:r>
            <a:r>
              <a:rPr lang="tr-TR" sz="2600" dirty="0" smtClean="0"/>
              <a:t> </a:t>
            </a:r>
            <a:r>
              <a:rPr lang="tr-TR" sz="2600" dirty="0"/>
              <a:t>ve bilimin </a:t>
            </a:r>
            <a:r>
              <a:rPr lang="tr-TR" sz="2600" dirty="0" smtClean="0"/>
              <a:t>aydınlığının, </a:t>
            </a:r>
            <a:r>
              <a:rPr lang="tr-TR" sz="2600" dirty="0" err="1" smtClean="0"/>
              <a:t>çağdaşlaşmanın,akılcı</a:t>
            </a:r>
            <a:r>
              <a:rPr lang="tr-TR" sz="2600" dirty="0" smtClean="0"/>
              <a:t> </a:t>
            </a:r>
            <a:r>
              <a:rPr lang="tr-TR" sz="2600" dirty="0"/>
              <a:t>bir eğitim ve adalet </a:t>
            </a:r>
            <a:r>
              <a:rPr lang="tr-TR" sz="2600" dirty="0" smtClean="0"/>
              <a:t>anlayışının yerleştirilmesi… </a:t>
            </a:r>
            <a:r>
              <a:rPr lang="tr-TR" sz="2600" dirty="0"/>
              <a:t>Ötekileştirme üzerine kurulu, </a:t>
            </a:r>
            <a:r>
              <a:rPr lang="tr-TR" sz="2600" dirty="0" smtClean="0"/>
              <a:t>öfkeyle </a:t>
            </a:r>
            <a:r>
              <a:rPr lang="tr-TR" sz="2600" dirty="0"/>
              <a:t>canlı kalan </a:t>
            </a:r>
            <a:r>
              <a:rPr lang="tr-TR" sz="2600" dirty="0" smtClean="0"/>
              <a:t>cemaatler ile, </a:t>
            </a:r>
            <a:r>
              <a:rPr lang="tr-TR" sz="2600" dirty="0"/>
              <a:t>liderlerinin varlıklarını etkisizleştirmek, toplumu bütünleştirmek</a:t>
            </a:r>
            <a:r>
              <a:rPr lang="tr-TR" sz="2600" dirty="0" smtClean="0"/>
              <a:t>.</a:t>
            </a:r>
          </a:p>
          <a:p>
            <a:pPr algn="just"/>
            <a:endParaRPr lang="tr-TR" sz="2600" dirty="0"/>
          </a:p>
          <a:p>
            <a:pPr algn="just"/>
            <a:endParaRPr lang="tr-TR" sz="2600" dirty="0" smtClean="0"/>
          </a:p>
          <a:p>
            <a:pPr algn="just"/>
            <a:r>
              <a:rPr lang="tr-TR" sz="2600" dirty="0" smtClean="0"/>
              <a:t> </a:t>
            </a:r>
            <a:r>
              <a:rPr lang="tr-TR" sz="2600" dirty="0"/>
              <a:t>Bu yöndeki ilke, yasa ve kurumlarla, vatandaşların, </a:t>
            </a:r>
            <a:r>
              <a:rPr lang="tr-TR" sz="2600" dirty="0" smtClean="0"/>
              <a:t>cumhuriyetin </a:t>
            </a:r>
            <a:r>
              <a:rPr lang="tr-TR" sz="2600" dirty="0"/>
              <a:t>bilinçli, bilgili ve gönüllü mensubu yapılması. </a:t>
            </a:r>
            <a:r>
              <a:rPr lang="tr-TR" sz="2600" dirty="0" smtClean="0"/>
              <a:t>…</a:t>
            </a:r>
            <a:endParaRPr lang="tr-TR" sz="26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30</a:t>
            </a:fld>
            <a:endParaRPr lang="tr-TR"/>
          </a:p>
        </p:txBody>
      </p:sp>
    </p:spTree>
    <p:extLst>
      <p:ext uri="{BB962C8B-B14F-4D97-AF65-F5344CB8AC3E}">
        <p14:creationId xmlns:p14="http://schemas.microsoft.com/office/powerpoint/2010/main" val="1394039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75856" y="757148"/>
            <a:ext cx="5328592" cy="4832092"/>
          </a:xfrm>
          <a:prstGeom prst="rect">
            <a:avLst/>
          </a:prstGeom>
        </p:spPr>
        <p:txBody>
          <a:bodyPr wrap="square">
            <a:spAutoFit/>
          </a:bodyPr>
          <a:lstStyle/>
          <a:p>
            <a:pPr algn="just"/>
            <a:r>
              <a:rPr lang="tr-TR" sz="2800" dirty="0" smtClean="0"/>
              <a:t>	Millete </a:t>
            </a:r>
            <a:r>
              <a:rPr lang="tr-TR" sz="2800" dirty="0"/>
              <a:t>kredi verecek bir banka kurması için Celal Bayar’ı görevlendiren, </a:t>
            </a:r>
            <a:r>
              <a:rPr lang="tr-TR" sz="2800" dirty="0" smtClean="0"/>
              <a:t>İş Bankası’nı kurduran O’dur. Türk </a:t>
            </a:r>
            <a:r>
              <a:rPr lang="tr-TR" sz="2800" dirty="0"/>
              <a:t>Tarih Kurumu’nu ve Türk Dil Kurumu’nu kuran, vasiyetnamesinde İş Bankası'ndaki hissesinin gelirleriyle bu iki kurumun desteklenmesini isteyen </a:t>
            </a:r>
            <a:r>
              <a:rPr lang="tr-TR" sz="2800" dirty="0" err="1" smtClean="0"/>
              <a:t>O’dur.Atatürk’ün</a:t>
            </a:r>
            <a:r>
              <a:rPr lang="tr-TR" sz="2800" dirty="0" smtClean="0"/>
              <a:t> </a:t>
            </a:r>
            <a:r>
              <a:rPr lang="tr-TR" sz="2800" dirty="0"/>
              <a:t>milletçi ve milliyetçi olduğunu önce İngilizler tespit ve ilan etti, O da, yeri geldikçe bu özelliğinin boyutlarını ortaya koydu</a:t>
            </a:r>
            <a:r>
              <a:rPr lang="tr-TR" sz="2800" dirty="0" smtClean="0"/>
              <a:t>.</a:t>
            </a:r>
            <a:endParaRPr lang="tr-TR" sz="2800" dirty="0"/>
          </a:p>
        </p:txBody>
      </p:sp>
      <p:pic>
        <p:nvPicPr>
          <p:cNvPr id="4" name="Picture 2"/>
          <p:cNvPicPr/>
          <p:nvPr/>
        </p:nvPicPr>
        <p:blipFill>
          <a:blip r:embed="rId2" cstate="print"/>
          <a:stretch>
            <a:fillRect/>
          </a:stretch>
        </p:blipFill>
        <p:spPr>
          <a:xfrm>
            <a:off x="971600" y="3356992"/>
            <a:ext cx="1872208" cy="1638424"/>
          </a:xfrm>
          <a:prstGeom prst="rect">
            <a:avLst/>
          </a:prstGeom>
        </p:spPr>
      </p:pic>
      <p:pic>
        <p:nvPicPr>
          <p:cNvPr id="5" name="Picture 3"/>
          <p:cNvPicPr/>
          <p:nvPr/>
        </p:nvPicPr>
        <p:blipFill>
          <a:blip r:embed="rId3" cstate="print"/>
          <a:stretch>
            <a:fillRect/>
          </a:stretch>
        </p:blipFill>
        <p:spPr>
          <a:xfrm>
            <a:off x="971600" y="1053632"/>
            <a:ext cx="1872208" cy="1871312"/>
          </a:xfrm>
          <a:prstGeom prst="rect">
            <a:avLst/>
          </a:prstGeom>
        </p:spPr>
      </p:pic>
      <p:sp>
        <p:nvSpPr>
          <p:cNvPr id="3" name="Slayt Numarası Yer Tutucusu 2"/>
          <p:cNvSpPr>
            <a:spLocks noGrp="1"/>
          </p:cNvSpPr>
          <p:nvPr>
            <p:ph type="sldNum" sz="quarter" idx="12"/>
          </p:nvPr>
        </p:nvSpPr>
        <p:spPr/>
        <p:txBody>
          <a:bodyPr/>
          <a:lstStyle/>
          <a:p>
            <a:fld id="{F302176B-0E47-46AC-8F43-DAB4B8A37D06}" type="slidenum">
              <a:rPr lang="tr-TR" smtClean="0"/>
              <a:pPr/>
              <a:t>31</a:t>
            </a:fld>
            <a:endParaRPr lang="tr-TR"/>
          </a:p>
        </p:txBody>
      </p:sp>
    </p:spTree>
    <p:extLst>
      <p:ext uri="{BB962C8B-B14F-4D97-AF65-F5344CB8AC3E}">
        <p14:creationId xmlns:p14="http://schemas.microsoft.com/office/powerpoint/2010/main" val="1394039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920276"/>
            <a:ext cx="8478688" cy="2893100"/>
          </a:xfrm>
          <a:prstGeom prst="rect">
            <a:avLst/>
          </a:prstGeom>
        </p:spPr>
        <p:txBody>
          <a:bodyPr wrap="square">
            <a:spAutoFit/>
          </a:bodyPr>
          <a:lstStyle/>
          <a:p>
            <a:pPr algn="just"/>
            <a:r>
              <a:rPr lang="tr-TR" sz="2600" dirty="0"/>
              <a:t>	</a:t>
            </a:r>
            <a:r>
              <a:rPr lang="tr-TR" sz="2600" dirty="0" smtClean="0"/>
              <a:t>Şahsiyetli </a:t>
            </a:r>
            <a:r>
              <a:rPr lang="tr-TR" sz="2600" dirty="0"/>
              <a:t>büyük liderler bilgi birikimleri bakımından gerçekten donanımlıdırlar. Mustafa Kemal Paşa Ankara’ya geldikten sonra kitap okumaya devam ediyor. Hatta cephede </a:t>
            </a:r>
            <a:r>
              <a:rPr lang="tr-TR" sz="2600" i="1" dirty="0"/>
              <a:t>Çalıkuşu</a:t>
            </a:r>
            <a:r>
              <a:rPr lang="tr-TR" sz="2600" b="1" dirty="0"/>
              <a:t> </a:t>
            </a:r>
            <a:r>
              <a:rPr lang="tr-TR" sz="2600" dirty="0"/>
              <a:t>romanını bitirdiğinin şahidi İsmet Paşa’dır. Fransızca bilgisinin sohbet ve müzakere düzeyinde olduğunu, hem yerli kaynaklar, hem de O’nu yakından tanıyan iki </a:t>
            </a:r>
            <a:r>
              <a:rPr lang="tr-TR" sz="2600" dirty="0" smtClean="0"/>
              <a:t>yabancı diplomat, </a:t>
            </a:r>
            <a:r>
              <a:rPr lang="tr-TR" sz="2600" u="sng" dirty="0" err="1"/>
              <a:t>Sherrill</a:t>
            </a:r>
            <a:r>
              <a:rPr lang="tr-TR" sz="2600" u="sng" dirty="0"/>
              <a:t> </a:t>
            </a:r>
            <a:r>
              <a:rPr lang="tr-TR" sz="2600" dirty="0"/>
              <a:t>ve </a:t>
            </a:r>
            <a:r>
              <a:rPr lang="tr-TR" sz="2600" u="sng" dirty="0" err="1"/>
              <a:t>Mellzig</a:t>
            </a:r>
            <a:r>
              <a:rPr lang="tr-TR" sz="2600" u="sng" dirty="0"/>
              <a:t>,</a:t>
            </a:r>
            <a:r>
              <a:rPr lang="tr-TR" sz="2600" dirty="0"/>
              <a:t> </a:t>
            </a:r>
            <a:r>
              <a:rPr lang="tr-TR" sz="2600" dirty="0" err="1"/>
              <a:t>O’nunla</a:t>
            </a:r>
            <a:r>
              <a:rPr lang="tr-TR" sz="2600" dirty="0"/>
              <a:t> ilgili kitaplarında ısrarla vurguluyorlar.</a:t>
            </a:r>
          </a:p>
        </p:txBody>
      </p:sp>
      <p:pic>
        <p:nvPicPr>
          <p:cNvPr id="3" name="Picture 3"/>
          <p:cNvPicPr/>
          <p:nvPr/>
        </p:nvPicPr>
        <p:blipFill>
          <a:blip r:embed="rId2" cstate="print"/>
          <a:stretch>
            <a:fillRect/>
          </a:stretch>
        </p:blipFill>
        <p:spPr>
          <a:xfrm>
            <a:off x="1835696" y="63824"/>
            <a:ext cx="5256640" cy="3942398"/>
          </a:xfrm>
          <a:prstGeom prst="rect">
            <a:avLst/>
          </a:prstGeom>
        </p:spPr>
      </p:pic>
      <p:sp>
        <p:nvSpPr>
          <p:cNvPr id="4" name="Slayt Numarası Yer Tutucusu 3"/>
          <p:cNvSpPr>
            <a:spLocks noGrp="1"/>
          </p:cNvSpPr>
          <p:nvPr>
            <p:ph type="sldNum" sz="quarter" idx="12"/>
          </p:nvPr>
        </p:nvSpPr>
        <p:spPr/>
        <p:txBody>
          <a:bodyPr/>
          <a:lstStyle/>
          <a:p>
            <a:fld id="{F302176B-0E47-46AC-8F43-DAB4B8A37D06}" type="slidenum">
              <a:rPr lang="tr-TR" smtClean="0"/>
              <a:pPr/>
              <a:t>32</a:t>
            </a:fld>
            <a:endParaRPr lang="tr-TR"/>
          </a:p>
        </p:txBody>
      </p:sp>
    </p:spTree>
    <p:extLst>
      <p:ext uri="{BB962C8B-B14F-4D97-AF65-F5344CB8AC3E}">
        <p14:creationId xmlns:p14="http://schemas.microsoft.com/office/powerpoint/2010/main" val="3169081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332656"/>
            <a:ext cx="7974632" cy="2677656"/>
          </a:xfrm>
          <a:prstGeom prst="rect">
            <a:avLst/>
          </a:prstGeom>
        </p:spPr>
        <p:txBody>
          <a:bodyPr wrap="square">
            <a:spAutoFit/>
          </a:bodyPr>
          <a:lstStyle/>
          <a:p>
            <a:pPr algn="just"/>
            <a:r>
              <a:rPr lang="tr-TR" sz="2800" dirty="0" smtClean="0"/>
              <a:t>	Anıtkabir </a:t>
            </a:r>
            <a:r>
              <a:rPr lang="tr-TR" sz="2800" dirty="0"/>
              <a:t>Komutanlığı’nca yayınlanmış, </a:t>
            </a:r>
            <a:r>
              <a:rPr lang="tr-TR" sz="2800" i="1" dirty="0"/>
              <a:t>Atatürk'ün Okuduğu Kitaplar</a:t>
            </a:r>
            <a:r>
              <a:rPr lang="tr-TR" sz="2800" dirty="0"/>
              <a:t> isimli </a:t>
            </a:r>
            <a:r>
              <a:rPr lang="tr-TR" sz="2800" dirty="0" smtClean="0"/>
              <a:t>24 </a:t>
            </a:r>
            <a:r>
              <a:rPr lang="tr-TR" sz="2800" dirty="0"/>
              <a:t>ciltlik derlemeyi inceleyenler, şunu göreceklerdir: Aralarına notlar, açıklamalar yazılmış Fransızca kitaplar. Türk dili, Türk tarihi, Türk sanatı üzerine yerli ve yabancı kaynaklar. Her biri okunmuş, çizilmiş, kenarlarına notlar eklenmiş 3 bin 987 eser. </a:t>
            </a:r>
          </a:p>
        </p:txBody>
      </p:sp>
      <p:pic>
        <p:nvPicPr>
          <p:cNvPr id="3" name="Picture 1"/>
          <p:cNvPicPr/>
          <p:nvPr/>
        </p:nvPicPr>
        <p:blipFill>
          <a:blip r:embed="rId2" cstate="print"/>
          <a:stretch>
            <a:fillRect/>
          </a:stretch>
        </p:blipFill>
        <p:spPr>
          <a:xfrm>
            <a:off x="2339752" y="3096253"/>
            <a:ext cx="4500632" cy="3717123"/>
          </a:xfrm>
          <a:prstGeom prst="rect">
            <a:avLst/>
          </a:prstGeom>
        </p:spPr>
      </p:pic>
      <p:sp>
        <p:nvSpPr>
          <p:cNvPr id="4" name="Slayt Numarası Yer Tutucusu 3"/>
          <p:cNvSpPr>
            <a:spLocks noGrp="1"/>
          </p:cNvSpPr>
          <p:nvPr>
            <p:ph type="sldNum" sz="quarter" idx="12"/>
          </p:nvPr>
        </p:nvSpPr>
        <p:spPr/>
        <p:txBody>
          <a:bodyPr/>
          <a:lstStyle/>
          <a:p>
            <a:fld id="{F302176B-0E47-46AC-8F43-DAB4B8A37D06}" type="slidenum">
              <a:rPr lang="tr-TR" smtClean="0"/>
              <a:pPr/>
              <a:t>33</a:t>
            </a:fld>
            <a:endParaRPr lang="tr-TR"/>
          </a:p>
        </p:txBody>
      </p:sp>
    </p:spTree>
    <p:extLst>
      <p:ext uri="{BB962C8B-B14F-4D97-AF65-F5344CB8AC3E}">
        <p14:creationId xmlns:p14="http://schemas.microsoft.com/office/powerpoint/2010/main" val="1394039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0791"/>
            <a:ext cx="4032448" cy="6632585"/>
          </a:xfrm>
          <a:prstGeom prst="rect">
            <a:avLst/>
          </a:prstGeom>
        </p:spPr>
        <p:txBody>
          <a:bodyPr wrap="square">
            <a:spAutoFit/>
          </a:bodyPr>
          <a:lstStyle/>
          <a:p>
            <a:pPr algn="just"/>
            <a:r>
              <a:rPr lang="tr-TR" sz="2500" dirty="0" smtClean="0"/>
              <a:t>	</a:t>
            </a:r>
            <a:r>
              <a:rPr lang="tr-TR" sz="2500" dirty="0"/>
              <a:t>O, Millet Mekteplerini kurarak, okuryazarlığı % 50’ye çıkarmaya kararlı, öncü, önder, eğitimci şahsiyettir. Karatahta başına geçen bu eğitimci şahsiyetin, Türk Üniversite sistemini </a:t>
            </a:r>
            <a:r>
              <a:rPr lang="tr-TR" sz="2500" dirty="0" smtClean="0"/>
              <a:t>kurdurduğunu da, </a:t>
            </a:r>
            <a:r>
              <a:rPr lang="tr-TR" sz="2500" dirty="0"/>
              <a:t>millî örgün eğitim sistemimizi yeniden </a:t>
            </a:r>
            <a:r>
              <a:rPr lang="tr-TR" sz="2500" dirty="0" smtClean="0"/>
              <a:t>düzenlettirdiğini </a:t>
            </a:r>
            <a:r>
              <a:rPr lang="tr-TR" sz="2500" dirty="0"/>
              <a:t>de, matematik ve geometri terimlerini Türkçeleştirdiğini de, sık sık hatırlayınız. </a:t>
            </a:r>
            <a:r>
              <a:rPr lang="tr-TR" sz="2500" dirty="0" smtClean="0"/>
              <a:t>Atatürk’ün </a:t>
            </a:r>
            <a:r>
              <a:rPr lang="tr-TR" sz="2500" dirty="0"/>
              <a:t>liderliğinin meyvelerinden </a:t>
            </a:r>
            <a:r>
              <a:rPr lang="tr-TR" sz="2500" dirty="0" smtClean="0"/>
              <a:t>biri de </a:t>
            </a:r>
            <a:r>
              <a:rPr lang="tr-TR" sz="2500" dirty="0"/>
              <a:t>Halk </a:t>
            </a:r>
            <a:r>
              <a:rPr lang="tr-TR" sz="2500" dirty="0" smtClean="0"/>
              <a:t>Evleri’dir. Halk Evleri ,bir </a:t>
            </a:r>
            <a:r>
              <a:rPr lang="tr-TR" sz="2500" dirty="0"/>
              <a:t>yaygın eğitim kurumu olarak, devletin </a:t>
            </a:r>
            <a:r>
              <a:rPr lang="tr-TR" sz="2500" dirty="0" smtClean="0"/>
              <a:t>öncülüğünün </a:t>
            </a:r>
            <a:r>
              <a:rPr lang="tr-TR" sz="2500" dirty="0"/>
              <a:t>ve </a:t>
            </a:r>
            <a:r>
              <a:rPr lang="tr-TR" sz="2500" dirty="0" smtClean="0"/>
              <a:t>özendiriciliğinin </a:t>
            </a:r>
            <a:r>
              <a:rPr lang="tr-TR" sz="2500" dirty="0"/>
              <a:t>işlevli bir </a:t>
            </a:r>
            <a:r>
              <a:rPr lang="tr-TR" sz="2500" dirty="0" smtClean="0"/>
              <a:t>örneğidir…</a:t>
            </a:r>
          </a:p>
        </p:txBody>
      </p:sp>
      <p:pic>
        <p:nvPicPr>
          <p:cNvPr id="3" name="Picture 1"/>
          <p:cNvPicPr/>
          <p:nvPr/>
        </p:nvPicPr>
        <p:blipFill>
          <a:blip r:embed="rId2" cstate="print"/>
          <a:stretch>
            <a:fillRect/>
          </a:stretch>
        </p:blipFill>
        <p:spPr>
          <a:xfrm>
            <a:off x="4499992" y="476672"/>
            <a:ext cx="4319640" cy="2992680"/>
          </a:xfrm>
          <a:prstGeom prst="rect">
            <a:avLst/>
          </a:prstGeom>
        </p:spPr>
      </p:pic>
      <p:pic>
        <p:nvPicPr>
          <p:cNvPr id="5" name="Picture 3"/>
          <p:cNvPicPr/>
          <p:nvPr/>
        </p:nvPicPr>
        <p:blipFill>
          <a:blip r:embed="rId3" cstate="print"/>
          <a:stretch>
            <a:fillRect/>
          </a:stretch>
        </p:blipFill>
        <p:spPr>
          <a:xfrm>
            <a:off x="4499992" y="3645024"/>
            <a:ext cx="4320480" cy="2664296"/>
          </a:xfrm>
          <a:prstGeom prst="rect">
            <a:avLst/>
          </a:prstGeom>
        </p:spPr>
      </p:pic>
      <p:sp>
        <p:nvSpPr>
          <p:cNvPr id="4" name="Slayt Numarası Yer Tutucusu 3"/>
          <p:cNvSpPr>
            <a:spLocks noGrp="1"/>
          </p:cNvSpPr>
          <p:nvPr>
            <p:ph type="sldNum" sz="quarter" idx="12"/>
          </p:nvPr>
        </p:nvSpPr>
        <p:spPr/>
        <p:txBody>
          <a:bodyPr/>
          <a:lstStyle/>
          <a:p>
            <a:fld id="{F302176B-0E47-46AC-8F43-DAB4B8A37D06}" type="slidenum">
              <a:rPr lang="tr-TR" smtClean="0"/>
              <a:pPr/>
              <a:t>34</a:t>
            </a:fld>
            <a:endParaRPr lang="tr-TR"/>
          </a:p>
        </p:txBody>
      </p:sp>
    </p:spTree>
    <p:extLst>
      <p:ext uri="{BB962C8B-B14F-4D97-AF65-F5344CB8AC3E}">
        <p14:creationId xmlns:p14="http://schemas.microsoft.com/office/powerpoint/2010/main" val="3595084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3643277"/>
            <a:ext cx="8424936" cy="3170099"/>
          </a:xfrm>
          <a:prstGeom prst="rect">
            <a:avLst/>
          </a:prstGeom>
        </p:spPr>
        <p:txBody>
          <a:bodyPr wrap="square">
            <a:spAutoFit/>
          </a:bodyPr>
          <a:lstStyle/>
          <a:p>
            <a:pPr algn="just"/>
            <a:r>
              <a:rPr lang="tr-TR" sz="2500" dirty="0" smtClean="0"/>
              <a:t>	İsmet </a:t>
            </a:r>
            <a:r>
              <a:rPr lang="tr-TR" sz="2500" dirty="0"/>
              <a:t>Paşa’ya Lozan’da, çağdaşlaşmada ve üretimde yetersizliğimiz, ekonomik bakımdan yoksulluğumuz sebebiyle, yakın zamanda, borç para için kapılarını çalacağımızı söylediklerini hatırlayınız. Atatürk, demiryolu ve güvenli karayolu ulaşımını ve haberleşmeyi millî bir anlayışla yeniden yapılandırmak niyetiyle adımlar attı. Mehmet Arif Demirer’in </a:t>
            </a:r>
            <a:r>
              <a:rPr lang="tr-TR" sz="2500" i="1" dirty="0"/>
              <a:t>Lozan’da Petrol Kavgası</a:t>
            </a:r>
            <a:r>
              <a:rPr lang="tr-TR" sz="2500" dirty="0"/>
              <a:t> kitabı dikkatle okunduğunda, Atatürk’ün, ticaret ve ekonomi konusundaki yüksek bilince dayalı vizyonu daha iyi anlaşılacaktır.</a:t>
            </a:r>
          </a:p>
        </p:txBody>
      </p:sp>
      <p:pic>
        <p:nvPicPr>
          <p:cNvPr id="5" name="Picture 2"/>
          <p:cNvPicPr/>
          <p:nvPr/>
        </p:nvPicPr>
        <p:blipFill>
          <a:blip r:embed="rId2" cstate="print"/>
          <a:stretch>
            <a:fillRect/>
          </a:stretch>
        </p:blipFill>
        <p:spPr>
          <a:xfrm>
            <a:off x="2411640" y="159856"/>
            <a:ext cx="4607640" cy="3413160"/>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pPr/>
              <a:t>35</a:t>
            </a:fld>
            <a:endParaRPr lang="tr-TR"/>
          </a:p>
        </p:txBody>
      </p:sp>
    </p:spTree>
    <p:extLst>
      <p:ext uri="{BB962C8B-B14F-4D97-AF65-F5344CB8AC3E}">
        <p14:creationId xmlns:p14="http://schemas.microsoft.com/office/powerpoint/2010/main" val="3279716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0"/>
            <a:ext cx="8352928" cy="6524863"/>
          </a:xfrm>
          <a:prstGeom prst="rect">
            <a:avLst/>
          </a:prstGeom>
        </p:spPr>
        <p:txBody>
          <a:bodyPr wrap="square">
            <a:spAutoFit/>
          </a:bodyPr>
          <a:lstStyle/>
          <a:p>
            <a:pPr algn="just"/>
            <a:r>
              <a:rPr lang="tr-TR" sz="2200" dirty="0" smtClean="0"/>
              <a:t>	İslamiyet</a:t>
            </a:r>
            <a:r>
              <a:rPr lang="tr-TR" sz="2200" dirty="0"/>
              <a:t>, insanı, ahlak ve aklın inşa etmesini emreden bir dindir. </a:t>
            </a:r>
            <a:r>
              <a:rPr lang="tr-TR" sz="2200" dirty="0" smtClean="0"/>
              <a:t>İslamiyet’in </a:t>
            </a:r>
            <a:r>
              <a:rPr lang="tr-TR" sz="2200" dirty="0"/>
              <a:t>Kur’an ve hadisler aracılığıyla bildirdiği ilahî hükümleri keyfince yorumlayıp, o yorumları bazen siyasetçinin, bazen idarecinin, bazen de üfürükçü şarlatanın emrine veren her türlü yanlış anlayışları ve uygulamaları durdurmaya çalışan Gazi Paşa.. </a:t>
            </a:r>
            <a:r>
              <a:rPr lang="tr-TR" sz="2200" dirty="0" err="1" smtClean="0"/>
              <a:t>Kur’ân’ın</a:t>
            </a:r>
            <a:r>
              <a:rPr lang="tr-TR" sz="2200" dirty="0" smtClean="0"/>
              <a:t> </a:t>
            </a:r>
            <a:r>
              <a:rPr lang="tr-TR" sz="2200" dirty="0"/>
              <a:t>Elmalılı Hamdi’ye Türkçe mealini yaptıran da, Allah </a:t>
            </a:r>
            <a:r>
              <a:rPr lang="tr-TR" sz="2200" dirty="0" err="1"/>
              <a:t>Resulü’nün</a:t>
            </a:r>
            <a:r>
              <a:rPr lang="tr-TR" sz="2200" dirty="0"/>
              <a:t> hadislerinin Türkçe çevirisini isteyip başlatan da O’dur. Cuma hutbesinin sonunda devlet adamlarına övgüyü kaldıran da, bir ruhban sınıfa dönüşen imam, müezzin ve papazların görevleri </a:t>
            </a:r>
            <a:r>
              <a:rPr lang="tr-TR" sz="2200" dirty="0" smtClean="0"/>
              <a:t>dışında, </a:t>
            </a:r>
            <a:r>
              <a:rPr lang="tr-TR" sz="2200" dirty="0"/>
              <a:t>diğer insanlar gibi giyinmesini </a:t>
            </a:r>
            <a:r>
              <a:rPr lang="tr-TR" sz="2200" dirty="0" smtClean="0"/>
              <a:t>düzenleyen de </a:t>
            </a:r>
            <a:r>
              <a:rPr lang="tr-TR" sz="2200" dirty="0"/>
              <a:t>O’dur. </a:t>
            </a:r>
            <a:r>
              <a:rPr lang="tr-TR" sz="2200" dirty="0" smtClean="0"/>
              <a:t>İslam’ı, </a:t>
            </a:r>
            <a:r>
              <a:rPr lang="tr-TR" sz="2200" dirty="0"/>
              <a:t>Kur’an’ın ve Peygamberin emrettiği ölçülerle, </a:t>
            </a:r>
            <a:r>
              <a:rPr lang="tr-TR" sz="2200" dirty="0" err="1"/>
              <a:t>ahlakî</a:t>
            </a:r>
            <a:r>
              <a:rPr lang="tr-TR" sz="2200" dirty="0"/>
              <a:t> ve aklî değerler olarak savunan ve savunulmasını isteyen O’dur. Kanunların beşerî ihtiyaçlara göre oluşturulup laik bir hukuk geliştirilmesini, adaletin temeli sayan ve saydıran da, O’dur. Sosyal ihtiyaçların ve zorlamaların gereğini yapan, yaptıran Atatürk’ün, din ve laiklik konusundaki ilke ve uygulamalarını anlamak istemeyen iftiracıları, tarih, </a:t>
            </a:r>
            <a:r>
              <a:rPr lang="tr-TR" sz="2200" dirty="0" smtClean="0"/>
              <a:t>affetmeyecektir.</a:t>
            </a:r>
          </a:p>
          <a:p>
            <a:pPr algn="just"/>
            <a:endParaRPr lang="tr-TR" sz="2200" dirty="0" smtClean="0"/>
          </a:p>
          <a:p>
            <a:pPr algn="just"/>
            <a:r>
              <a:rPr lang="tr-TR" sz="2200" dirty="0"/>
              <a:t>	</a:t>
            </a:r>
            <a:r>
              <a:rPr lang="tr-TR" sz="2200" dirty="0" smtClean="0"/>
              <a:t>O’nun </a:t>
            </a:r>
            <a:r>
              <a:rPr lang="tr-TR" sz="2200" dirty="0"/>
              <a:t>kaleminden çıkmış bütün belge ve bilgiler </a:t>
            </a:r>
            <a:r>
              <a:rPr lang="tr-TR" sz="2200" dirty="0" smtClean="0"/>
              <a:t>Kaynak Yayınları </a:t>
            </a:r>
            <a:r>
              <a:rPr lang="tr-TR" sz="2200" dirty="0"/>
              <a:t>tarafından 30 cilt halinde yayımlandı. O’nun şahsiyeti ve vizyonu konusunda hatıratlar bir kenara, </a:t>
            </a:r>
            <a:r>
              <a:rPr lang="tr-TR" sz="2200" dirty="0" err="1"/>
              <a:t>bilimlik</a:t>
            </a:r>
            <a:r>
              <a:rPr lang="tr-TR" sz="2200" dirty="0"/>
              <a:t> ve insaflı değerlendirmeler için, Batılılardan, Bernard </a:t>
            </a:r>
            <a:r>
              <a:rPr lang="tr-TR" sz="2200" dirty="0" err="1"/>
              <a:t>Lewis’in</a:t>
            </a:r>
            <a:r>
              <a:rPr lang="tr-TR" sz="2200" dirty="0"/>
              <a:t> ve Andrew </a:t>
            </a:r>
            <a:r>
              <a:rPr lang="tr-TR" sz="2200" dirty="0" err="1"/>
              <a:t>Mango’nun</a:t>
            </a:r>
            <a:r>
              <a:rPr lang="tr-TR" sz="2200" dirty="0"/>
              <a:t> eserlerine bakılmalı</a:t>
            </a:r>
            <a:r>
              <a:rPr lang="tr-TR" sz="2200" dirty="0" smtClean="0"/>
              <a:t>…</a:t>
            </a:r>
            <a:endParaRPr lang="tr-TR" sz="22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36</a:t>
            </a:fld>
            <a:endParaRPr lang="tr-TR"/>
          </a:p>
        </p:txBody>
      </p:sp>
    </p:spTree>
    <p:extLst>
      <p:ext uri="{BB962C8B-B14F-4D97-AF65-F5344CB8AC3E}">
        <p14:creationId xmlns:p14="http://schemas.microsoft.com/office/powerpoint/2010/main" val="3595084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620688"/>
            <a:ext cx="8118648" cy="5478423"/>
          </a:xfrm>
          <a:prstGeom prst="rect">
            <a:avLst/>
          </a:prstGeom>
        </p:spPr>
        <p:txBody>
          <a:bodyPr wrap="square">
            <a:spAutoFit/>
          </a:bodyPr>
          <a:lstStyle/>
          <a:p>
            <a:pPr algn="just"/>
            <a:r>
              <a:rPr lang="tr-TR" sz="2500" b="1" dirty="0" smtClean="0"/>
              <a:t>	</a:t>
            </a:r>
            <a:r>
              <a:rPr lang="en-US" sz="2500" dirty="0" smtClean="0"/>
              <a:t> </a:t>
            </a:r>
            <a:r>
              <a:rPr lang="en-US" sz="2500" dirty="0" err="1"/>
              <a:t>Batı</a:t>
            </a:r>
            <a:r>
              <a:rPr lang="en-US" sz="2500" dirty="0"/>
              <a:t> </a:t>
            </a:r>
            <a:r>
              <a:rPr lang="en-US" sz="2500" dirty="0" err="1"/>
              <a:t>kökenli</a:t>
            </a:r>
            <a:r>
              <a:rPr lang="en-US" sz="2500" dirty="0"/>
              <a:t> </a:t>
            </a:r>
            <a:r>
              <a:rPr lang="tr-TR" sz="2500" dirty="0" smtClean="0"/>
              <a:t>v</a:t>
            </a:r>
            <a:r>
              <a:rPr lang="en-US" sz="2500" dirty="0" err="1" smtClean="0"/>
              <a:t>izyon</a:t>
            </a:r>
            <a:r>
              <a:rPr lang="en-US" sz="2500" dirty="0" smtClean="0"/>
              <a:t> </a:t>
            </a:r>
            <a:r>
              <a:rPr lang="en-US" sz="2500" dirty="0" err="1"/>
              <a:t>kelimesinin</a:t>
            </a:r>
            <a:r>
              <a:rPr lang="en-US" sz="2500" dirty="0"/>
              <a:t> </a:t>
            </a:r>
            <a:r>
              <a:rPr lang="en-US" sz="2500" dirty="0" err="1"/>
              <a:t>sözlük</a:t>
            </a:r>
            <a:r>
              <a:rPr lang="en-US" sz="2500" dirty="0"/>
              <a:t> </a:t>
            </a:r>
            <a:r>
              <a:rPr lang="en-US" sz="2500" dirty="0" err="1"/>
              <a:t>karşılığı</a:t>
            </a:r>
            <a:r>
              <a:rPr lang="en-US" sz="2500" dirty="0"/>
              <a:t>, </a:t>
            </a:r>
            <a:r>
              <a:rPr lang="en-US" sz="2500" dirty="0" err="1"/>
              <a:t>öngörmek</a:t>
            </a:r>
            <a:r>
              <a:rPr lang="en-US" sz="2500" dirty="0"/>
              <a:t>, </a:t>
            </a:r>
            <a:r>
              <a:rPr lang="en-US" sz="2500" dirty="0" err="1"/>
              <a:t>önceden</a:t>
            </a:r>
            <a:r>
              <a:rPr lang="en-US" sz="2500" dirty="0"/>
              <a:t> </a:t>
            </a:r>
            <a:r>
              <a:rPr lang="en-US" sz="2500" dirty="0" err="1"/>
              <a:t>görebilmek</a:t>
            </a:r>
            <a:r>
              <a:rPr lang="en-US" sz="2500" dirty="0"/>
              <a:t>, </a:t>
            </a:r>
            <a:r>
              <a:rPr lang="en-US" sz="2500" dirty="0" err="1"/>
              <a:t>basiret</a:t>
            </a:r>
            <a:r>
              <a:rPr lang="en-US" sz="2500" dirty="0"/>
              <a:t> </a:t>
            </a:r>
            <a:r>
              <a:rPr lang="en-US" sz="2500" dirty="0" err="1"/>
              <a:t>sahipliği</a:t>
            </a:r>
            <a:r>
              <a:rPr lang="en-US" sz="2500" dirty="0"/>
              <a:t>, </a:t>
            </a:r>
            <a:r>
              <a:rPr lang="en-US" sz="2500" dirty="0" err="1"/>
              <a:t>dikkatli</a:t>
            </a:r>
            <a:r>
              <a:rPr lang="en-US" sz="2500" dirty="0"/>
              <a:t>, </a:t>
            </a:r>
            <a:r>
              <a:rPr lang="en-US" sz="2500" dirty="0" err="1" smtClean="0"/>
              <a:t>akıllı</a:t>
            </a:r>
            <a:r>
              <a:rPr lang="tr-TR" sz="2500" dirty="0" smtClean="0"/>
              <a:t>,ayrıntılara saplanmadan hüküm verip,</a:t>
            </a:r>
            <a:r>
              <a:rPr lang="en-US" sz="2500" dirty="0" smtClean="0"/>
              <a:t>  </a:t>
            </a:r>
            <a:r>
              <a:rPr lang="en-US" sz="2500" dirty="0" err="1"/>
              <a:t>kararlılıkla</a:t>
            </a:r>
            <a:r>
              <a:rPr lang="en-US" sz="2500" dirty="0"/>
              <a:t> </a:t>
            </a:r>
            <a:r>
              <a:rPr lang="tr-TR" sz="2500" dirty="0"/>
              <a:t> </a:t>
            </a:r>
            <a:r>
              <a:rPr lang="tr-TR" sz="2500" dirty="0" smtClean="0"/>
              <a:t>uygulamalarda </a:t>
            </a:r>
            <a:r>
              <a:rPr lang="en-US" sz="2500" dirty="0" smtClean="0"/>
              <a:t> </a:t>
            </a:r>
            <a:r>
              <a:rPr lang="en-US" sz="2500" dirty="0" err="1"/>
              <a:t>bulunmak</a:t>
            </a:r>
            <a:r>
              <a:rPr lang="en-US" sz="2500" dirty="0"/>
              <a:t>…</a:t>
            </a:r>
            <a:endParaRPr lang="tr-TR" sz="2500" dirty="0"/>
          </a:p>
          <a:p>
            <a:pPr algn="just"/>
            <a:r>
              <a:rPr lang="tr-TR" sz="2500" dirty="0"/>
              <a:t>	</a:t>
            </a:r>
          </a:p>
          <a:p>
            <a:pPr algn="just"/>
            <a:r>
              <a:rPr lang="tr-TR" sz="2500" dirty="0"/>
              <a:t>	</a:t>
            </a:r>
            <a:r>
              <a:rPr lang="tr-TR" sz="2500" dirty="0" smtClean="0"/>
              <a:t>Terim </a:t>
            </a:r>
            <a:r>
              <a:rPr lang="tr-TR" sz="2500" dirty="0" err="1" smtClean="0"/>
              <a:t>olarak:Şimdi</a:t>
            </a:r>
            <a:r>
              <a:rPr lang="tr-TR" sz="2500" dirty="0" smtClean="0"/>
              <a:t> ve gelecek için ,mutlak </a:t>
            </a:r>
            <a:r>
              <a:rPr lang="tr-TR" sz="2500" dirty="0"/>
              <a:t>ihtiyaç sayılması gerekenleri </a:t>
            </a:r>
            <a:r>
              <a:rPr lang="tr-TR" sz="2500" dirty="0" smtClean="0"/>
              <a:t> sezip anlayıp </a:t>
            </a:r>
            <a:r>
              <a:rPr lang="tr-TR" sz="2500" dirty="0" err="1" smtClean="0"/>
              <a:t>bnimseyerek</a:t>
            </a:r>
            <a:r>
              <a:rPr lang="tr-TR" sz="2500" dirty="0" smtClean="0"/>
              <a:t>, </a:t>
            </a:r>
            <a:r>
              <a:rPr lang="tr-TR" sz="2500" dirty="0"/>
              <a:t>onların elde edilmesini ve oluşmasını sağlayıcı önlemler almak, politikalar geliştirmek, kurum ve kuruluşlar gerçekleştirmek düşüncesine </a:t>
            </a:r>
            <a:r>
              <a:rPr lang="tr-TR" sz="2500" i="1" dirty="0"/>
              <a:t>vizyon</a:t>
            </a:r>
            <a:r>
              <a:rPr lang="tr-TR" sz="2500" dirty="0"/>
              <a:t> diyebiliriz. Bilginler de, gelecek hakkında </a:t>
            </a:r>
            <a:r>
              <a:rPr lang="tr-TR" sz="2500" dirty="0" err="1"/>
              <a:t>kuramlık</a:t>
            </a:r>
            <a:r>
              <a:rPr lang="tr-TR" sz="2500" dirty="0"/>
              <a:t> bilgi ve öngörüde bulunabilir; ancak, uygulama yetkileri </a:t>
            </a:r>
            <a:r>
              <a:rPr lang="tr-TR" sz="2500" dirty="0" smtClean="0"/>
              <a:t>olmadığından onların tutumuna  </a:t>
            </a:r>
            <a:r>
              <a:rPr lang="tr-TR" sz="2500" dirty="0"/>
              <a:t>vizyon denilmez</a:t>
            </a:r>
            <a:r>
              <a:rPr lang="tr-TR" sz="2500" dirty="0" smtClean="0"/>
              <a:t>.</a:t>
            </a:r>
          </a:p>
          <a:p>
            <a:pPr algn="just"/>
            <a:r>
              <a:rPr lang="tr-TR" sz="2500" i="1" dirty="0" smtClean="0"/>
              <a:t>	</a:t>
            </a:r>
          </a:p>
          <a:p>
            <a:pPr algn="just"/>
            <a:r>
              <a:rPr lang="tr-TR" sz="2500" i="1" dirty="0"/>
              <a:t>	</a:t>
            </a:r>
            <a:r>
              <a:rPr lang="tr-TR" sz="2500" i="1" dirty="0" smtClean="0"/>
              <a:t>Atatürk’ün </a:t>
            </a:r>
            <a:r>
              <a:rPr lang="tr-TR" sz="2500" i="1" dirty="0"/>
              <a:t>vizyonu şu: Tarihî gerçekliğin üzerine oturtulmuş </a:t>
            </a:r>
            <a:r>
              <a:rPr lang="tr-TR" sz="2500" i="1" dirty="0" err="1"/>
              <a:t>sosyo</a:t>
            </a:r>
            <a:r>
              <a:rPr lang="tr-TR" sz="2500" i="1" dirty="0"/>
              <a:t>-psikolojik gerçekliği, gelecek adına kurgulamak, aydınları ve idarecileri büyük ölçüde buna inandırmak</a:t>
            </a:r>
            <a:r>
              <a:rPr lang="tr-TR" sz="2500" i="1" dirty="0" smtClean="0"/>
              <a:t>...</a:t>
            </a:r>
            <a:endParaRPr lang="tr-TR" sz="25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37</a:t>
            </a:fld>
            <a:endParaRPr lang="tr-TR"/>
          </a:p>
        </p:txBody>
      </p:sp>
    </p:spTree>
    <p:extLst>
      <p:ext uri="{BB962C8B-B14F-4D97-AF65-F5344CB8AC3E}">
        <p14:creationId xmlns:p14="http://schemas.microsoft.com/office/powerpoint/2010/main" val="3595084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92696"/>
            <a:ext cx="7920880" cy="5170646"/>
          </a:xfrm>
          <a:prstGeom prst="rect">
            <a:avLst/>
          </a:prstGeom>
        </p:spPr>
        <p:txBody>
          <a:bodyPr wrap="square">
            <a:spAutoFit/>
          </a:bodyPr>
          <a:lstStyle/>
          <a:p>
            <a:pPr algn="just"/>
            <a:r>
              <a:rPr lang="tr-TR" sz="3000" dirty="0"/>
              <a:t>	</a:t>
            </a:r>
            <a:r>
              <a:rPr lang="tr-TR" sz="3000" dirty="0" smtClean="0"/>
              <a:t>O’nun Vizyonu:</a:t>
            </a:r>
          </a:p>
          <a:p>
            <a:pPr algn="just"/>
            <a:r>
              <a:rPr lang="tr-TR" sz="3000" i="1" dirty="0" smtClean="0"/>
              <a:t>Toplumun </a:t>
            </a:r>
            <a:r>
              <a:rPr lang="tr-TR" sz="3000" i="1" dirty="0"/>
              <a:t>zorunlu </a:t>
            </a:r>
            <a:r>
              <a:rPr lang="tr-TR" sz="3000" i="1" dirty="0" smtClean="0"/>
              <a:t>millî </a:t>
            </a:r>
            <a:r>
              <a:rPr lang="tr-TR" sz="3000" i="1" dirty="0"/>
              <a:t>eğitimden </a:t>
            </a:r>
            <a:r>
              <a:rPr lang="tr-TR" sz="3000" i="1" dirty="0" smtClean="0"/>
              <a:t>geçirilmesi, </a:t>
            </a:r>
            <a:r>
              <a:rPr lang="tr-TR" sz="3000" i="1" dirty="0"/>
              <a:t>kadınlara sosyal ve siyasal haklar </a:t>
            </a:r>
            <a:r>
              <a:rPr lang="tr-TR" sz="3000" i="1" dirty="0" smtClean="0"/>
              <a:t>kazandırılması; </a:t>
            </a:r>
            <a:r>
              <a:rPr lang="tr-TR" sz="3000" i="1" dirty="0"/>
              <a:t>laik hukuk ve </a:t>
            </a:r>
            <a:r>
              <a:rPr lang="tr-TR" sz="3000" i="1" dirty="0" smtClean="0"/>
              <a:t>idare ile kentleşmenin; </a:t>
            </a:r>
            <a:r>
              <a:rPr lang="tr-TR" sz="3000" i="1" dirty="0"/>
              <a:t>bilim kurumları ve </a:t>
            </a:r>
            <a:r>
              <a:rPr lang="tr-TR" sz="3000" i="1" dirty="0" smtClean="0"/>
              <a:t>sanayileşmenin</a:t>
            </a:r>
            <a:r>
              <a:rPr lang="tr-TR" sz="3000" i="1" dirty="0"/>
              <a:t>, </a:t>
            </a:r>
            <a:r>
              <a:rPr lang="tr-TR" sz="3000" i="1" dirty="0" smtClean="0"/>
              <a:t>üretime </a:t>
            </a:r>
            <a:r>
              <a:rPr lang="tr-TR" sz="3000" i="1" dirty="0"/>
              <a:t>dayalı millî kalkınma anlayışının </a:t>
            </a:r>
            <a:r>
              <a:rPr lang="tr-TR" sz="3000" i="1" dirty="0" smtClean="0"/>
              <a:t>yaygınlaştırılması. Bu ihtiyaçları karşılayıcı değişim </a:t>
            </a:r>
            <a:r>
              <a:rPr lang="tr-TR" sz="3000" i="1" dirty="0"/>
              <a:t>ve </a:t>
            </a:r>
            <a:r>
              <a:rPr lang="tr-TR" sz="3000" i="1" dirty="0" smtClean="0"/>
              <a:t>dönüşümleri yaparak, uygar ve çağdaş bir millet olmayı </a:t>
            </a:r>
            <a:r>
              <a:rPr lang="tr-TR" sz="3000" i="1" dirty="0" err="1" smtClean="0"/>
              <a:t>sağlayıp,BÜTÜNLEŞME</a:t>
            </a:r>
            <a:r>
              <a:rPr lang="tr-TR" sz="3000" i="1" dirty="0" smtClean="0"/>
              <a:t> kalkınma</a:t>
            </a:r>
            <a:r>
              <a:rPr lang="tr-TR" sz="3000" i="1" dirty="0"/>
              <a:t>, çağdaşlaşma çabasını reddedilmez </a:t>
            </a:r>
            <a:r>
              <a:rPr lang="tr-TR" sz="3000" i="1" dirty="0" smtClean="0"/>
              <a:t>başarıya dönüştürüp, Türklüğe tarih içinde yeniden yer ve itibar  kazandırmak…</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38</a:t>
            </a:fld>
            <a:endParaRPr lang="tr-TR"/>
          </a:p>
        </p:txBody>
      </p:sp>
    </p:spTree>
    <p:extLst>
      <p:ext uri="{BB962C8B-B14F-4D97-AF65-F5344CB8AC3E}">
        <p14:creationId xmlns:p14="http://schemas.microsoft.com/office/powerpoint/2010/main" val="1003485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260648"/>
            <a:ext cx="8352928" cy="5693866"/>
          </a:xfrm>
          <a:prstGeom prst="rect">
            <a:avLst/>
          </a:prstGeom>
        </p:spPr>
        <p:txBody>
          <a:bodyPr wrap="square">
            <a:spAutoFit/>
          </a:bodyPr>
          <a:lstStyle/>
          <a:p>
            <a:pPr algn="just"/>
            <a:r>
              <a:rPr lang="tr-TR" sz="2800" dirty="0" smtClean="0"/>
              <a:t>	Devletler </a:t>
            </a:r>
            <a:r>
              <a:rPr lang="tr-TR" sz="2800" dirty="0" err="1" smtClean="0"/>
              <a:t>mezarlığı,milletler</a:t>
            </a:r>
            <a:r>
              <a:rPr lang="tr-TR" sz="2800" dirty="0" smtClean="0"/>
              <a:t> </a:t>
            </a:r>
            <a:r>
              <a:rPr lang="tr-TR" sz="2800" dirty="0" err="1" smtClean="0"/>
              <a:t>hastahanesi</a:t>
            </a:r>
            <a:r>
              <a:rPr lang="tr-TR" sz="2800" dirty="0" smtClean="0"/>
              <a:t> olan TARİH, </a:t>
            </a:r>
            <a:r>
              <a:rPr lang="tr-TR" sz="2800" dirty="0"/>
              <a:t>ışıklı şahsiyetlerin, devletlerini ve milletlerini sömürtmeden </a:t>
            </a:r>
            <a:r>
              <a:rPr lang="tr-TR" sz="2800" dirty="0" smtClean="0"/>
              <a:t>yaşatma  mücadele </a:t>
            </a:r>
            <a:r>
              <a:rPr lang="tr-TR" sz="2800" dirty="0"/>
              <a:t>ve </a:t>
            </a:r>
            <a:r>
              <a:rPr lang="tr-TR" sz="2800" dirty="0" smtClean="0"/>
              <a:t>savaşlarını anlatmaktadır. Tarih bilgisi,</a:t>
            </a:r>
          </a:p>
          <a:p>
            <a:pPr algn="just"/>
            <a:r>
              <a:rPr lang="tr-TR" sz="2800" dirty="0" smtClean="0"/>
              <a:t>1-	Devlet kurabilenleri;</a:t>
            </a:r>
          </a:p>
          <a:p>
            <a:pPr algn="just"/>
            <a:r>
              <a:rPr lang="tr-TR" sz="2800" dirty="0" smtClean="0"/>
              <a:t>2-	Kurduğu </a:t>
            </a:r>
            <a:r>
              <a:rPr lang="tr-TR" sz="2800" dirty="0"/>
              <a:t>devleti bağımsız </a:t>
            </a:r>
            <a:r>
              <a:rPr lang="tr-TR" sz="2800" dirty="0" smtClean="0"/>
              <a:t>kılanları;</a:t>
            </a:r>
          </a:p>
          <a:p>
            <a:pPr algn="just"/>
            <a:r>
              <a:rPr lang="tr-TR" sz="2800" dirty="0" smtClean="0"/>
              <a:t>3-	Bağımsızlığını </a:t>
            </a:r>
            <a:r>
              <a:rPr lang="tr-TR" sz="2800" dirty="0"/>
              <a:t>koruyucu kurumlaşmaların temellerini </a:t>
            </a:r>
            <a:r>
              <a:rPr lang="tr-TR" sz="2800" dirty="0" smtClean="0"/>
              <a:t>	atanları</a:t>
            </a:r>
            <a:r>
              <a:rPr lang="tr-TR" sz="2800" dirty="0"/>
              <a:t>, ilkeleri </a:t>
            </a:r>
            <a:r>
              <a:rPr lang="tr-TR" sz="2800" dirty="0" smtClean="0"/>
              <a:t>koyanları;</a:t>
            </a:r>
          </a:p>
          <a:p>
            <a:pPr algn="just"/>
            <a:r>
              <a:rPr lang="tr-TR" sz="2800" dirty="0" smtClean="0"/>
              <a:t>4-	Gerektiğinde </a:t>
            </a:r>
            <a:r>
              <a:rPr lang="tr-TR" sz="2800" dirty="0"/>
              <a:t>savaşmayı göze </a:t>
            </a:r>
            <a:r>
              <a:rPr lang="tr-TR" sz="2800" dirty="0" smtClean="0"/>
              <a:t>alabilenleri;</a:t>
            </a:r>
          </a:p>
          <a:p>
            <a:pPr algn="just"/>
            <a:r>
              <a:rPr lang="tr-TR" sz="2800" dirty="0" smtClean="0"/>
              <a:t>5-	Barış </a:t>
            </a:r>
            <a:r>
              <a:rPr lang="tr-TR" sz="2800" dirty="0"/>
              <a:t>içinde birlikte yaşamanın ihtiyacını duyurduğu </a:t>
            </a:r>
            <a:r>
              <a:rPr lang="tr-TR" sz="2800" dirty="0" smtClean="0"/>
              <a:t>	kurumları oluşturabilenleri;</a:t>
            </a:r>
          </a:p>
          <a:p>
            <a:pPr algn="just"/>
            <a:r>
              <a:rPr lang="tr-TR" sz="2800" dirty="0" smtClean="0"/>
              <a:t>6- 	Bunları </a:t>
            </a:r>
            <a:r>
              <a:rPr lang="tr-TR" sz="2800" dirty="0"/>
              <a:t>sağlayan önder şahsiyetleri ve </a:t>
            </a:r>
            <a:r>
              <a:rPr lang="tr-TR" sz="2800" dirty="0" smtClean="0"/>
              <a:t>mücadelelerini;</a:t>
            </a:r>
          </a:p>
          <a:p>
            <a:pPr algn="just"/>
            <a:r>
              <a:rPr lang="tr-TR" sz="2800" dirty="0" smtClean="0"/>
              <a:t>7-	Önder </a:t>
            </a:r>
            <a:r>
              <a:rPr lang="tr-TR" sz="2800" dirty="0"/>
              <a:t>şahsiyet yetiştiremediği için gerekenleri </a:t>
            </a:r>
            <a:r>
              <a:rPr lang="tr-TR" sz="2800" dirty="0" smtClean="0"/>
              <a:t>yapamayıp yok </a:t>
            </a:r>
            <a:r>
              <a:rPr lang="tr-TR" sz="2800" dirty="0"/>
              <a:t>olanları </a:t>
            </a:r>
            <a:r>
              <a:rPr lang="tr-TR" sz="2800" dirty="0" smtClean="0"/>
              <a:t> öğretmekte ,düşündürmektedir.</a:t>
            </a:r>
            <a:endParaRPr lang="tr-TR" sz="28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39</a:t>
            </a:fld>
            <a:endParaRPr lang="tr-TR"/>
          </a:p>
        </p:txBody>
      </p:sp>
    </p:spTree>
    <p:extLst>
      <p:ext uri="{BB962C8B-B14F-4D97-AF65-F5344CB8AC3E}">
        <p14:creationId xmlns:p14="http://schemas.microsoft.com/office/powerpoint/2010/main" val="30921096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34618"/>
            <a:ext cx="8136904" cy="5170646"/>
          </a:xfrm>
          <a:prstGeom prst="rect">
            <a:avLst/>
          </a:prstGeom>
        </p:spPr>
        <p:txBody>
          <a:bodyPr wrap="square">
            <a:spAutoFit/>
          </a:bodyPr>
          <a:lstStyle/>
          <a:p>
            <a:pPr algn="just"/>
            <a:r>
              <a:rPr lang="tr-TR" sz="3000" dirty="0" smtClean="0"/>
              <a:t>	Şahsiyet</a:t>
            </a:r>
            <a:r>
              <a:rPr lang="tr-TR" sz="3000" dirty="0"/>
              <a:t>, insanın bilgileri ve tecrübeleri yoluyla </a:t>
            </a:r>
            <a:r>
              <a:rPr lang="tr-TR" sz="3000" dirty="0" smtClean="0"/>
              <a:t>kazandığı </a:t>
            </a:r>
            <a:r>
              <a:rPr lang="tr-TR" sz="3000" dirty="0"/>
              <a:t>değerlerin, birikim zenginliğinin davranışa dönüştürülmesidir</a:t>
            </a:r>
            <a:r>
              <a:rPr lang="tr-TR" sz="3000" dirty="0" smtClean="0"/>
              <a:t>.</a:t>
            </a:r>
            <a:endParaRPr lang="tr-TR" sz="3000" dirty="0"/>
          </a:p>
          <a:p>
            <a:pPr algn="just"/>
            <a:r>
              <a:rPr lang="tr-TR" sz="3000" dirty="0"/>
              <a:t>	Öyle insanlar vardır ki, </a:t>
            </a:r>
            <a:r>
              <a:rPr lang="tr-TR" sz="3000" i="1" dirty="0"/>
              <a:t>‘şu türden davranışı katiyen yapmaz’</a:t>
            </a:r>
            <a:r>
              <a:rPr lang="tr-TR" sz="3000" dirty="0"/>
              <a:t> denir. Öyle insanlar vardır ki, </a:t>
            </a:r>
            <a:r>
              <a:rPr lang="tr-TR" sz="3000" i="1" dirty="0"/>
              <a:t>‘sadece şu türden davranışlar yapar’</a:t>
            </a:r>
            <a:r>
              <a:rPr lang="tr-TR" sz="3000" dirty="0"/>
              <a:t> denilir. Kişilikli insan, </a:t>
            </a:r>
            <a:r>
              <a:rPr lang="tr-TR" sz="3000" u="sng" dirty="0"/>
              <a:t>kendinden beklenenleri</a:t>
            </a:r>
            <a:r>
              <a:rPr lang="tr-TR" sz="3000" dirty="0"/>
              <a:t>, </a:t>
            </a:r>
            <a:r>
              <a:rPr lang="tr-TR" sz="3000" u="sng" dirty="0"/>
              <a:t>elinden geldiği ölçüde yapar</a:t>
            </a:r>
            <a:r>
              <a:rPr lang="tr-TR" sz="3000" dirty="0"/>
              <a:t>, kendinden beklenmeyenleri, hiçbir şart altında yapmaz. </a:t>
            </a:r>
            <a:r>
              <a:rPr lang="tr-TR" sz="3000" i="1" dirty="0"/>
              <a:t>Ne yapacakları ve ne </a:t>
            </a:r>
            <a:r>
              <a:rPr lang="tr-TR" sz="3000" i="1" dirty="0" smtClean="0"/>
              <a:t>yapmayacakları, </a:t>
            </a:r>
            <a:r>
              <a:rPr lang="tr-TR" sz="3000" i="1" dirty="0"/>
              <a:t>başkalarınca da </a:t>
            </a:r>
            <a:r>
              <a:rPr lang="tr-TR" sz="3000" i="1" dirty="0" smtClean="0"/>
              <a:t>kestirilebilenlere, </a:t>
            </a:r>
            <a:r>
              <a:rPr lang="tr-TR" sz="3000" i="1" dirty="0"/>
              <a:t>kendi içinde bütünlüğe </a:t>
            </a:r>
            <a:r>
              <a:rPr lang="tr-TR" sz="3000" i="1" dirty="0" smtClean="0"/>
              <a:t>kavuşmuş ve iç dengesini kurabilmişlere , şahsiyetli insanlar diyoruz</a:t>
            </a:r>
            <a:r>
              <a:rPr lang="tr-TR" sz="3000" i="1" dirty="0"/>
              <a:t>.</a:t>
            </a:r>
            <a:endParaRPr lang="tr-TR" sz="30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3501008"/>
            <a:ext cx="8352928" cy="3293209"/>
          </a:xfrm>
          <a:prstGeom prst="rect">
            <a:avLst/>
          </a:prstGeom>
        </p:spPr>
        <p:txBody>
          <a:bodyPr wrap="square">
            <a:spAutoFit/>
          </a:bodyPr>
          <a:lstStyle/>
          <a:p>
            <a:pPr algn="just"/>
            <a:r>
              <a:rPr lang="tr-TR" sz="2600" dirty="0" smtClean="0"/>
              <a:t>	Tarihî </a:t>
            </a:r>
            <a:r>
              <a:rPr lang="tr-TR" sz="2600" dirty="0"/>
              <a:t>varlığın göstergelerinden birincisi, </a:t>
            </a:r>
            <a:r>
              <a:rPr lang="tr-TR" sz="2600" i="1" dirty="0"/>
              <a:t>bağımsız devlet kurabilme yeteneği,</a:t>
            </a:r>
            <a:r>
              <a:rPr lang="tr-TR" sz="2600" dirty="0"/>
              <a:t> diğeri sömürülmeme, </a:t>
            </a:r>
            <a:r>
              <a:rPr lang="tr-TR" sz="2600" i="1" dirty="0"/>
              <a:t>sömürgeleşmeye ve ayrışmaya karşı çıkma bilincidir</a:t>
            </a:r>
            <a:r>
              <a:rPr lang="tr-TR" sz="2600" dirty="0"/>
              <a:t>, üçüncüsü ise, </a:t>
            </a:r>
            <a:r>
              <a:rPr lang="tr-TR" sz="2600" i="1" dirty="0"/>
              <a:t>özgüven duygusu ve teknolojisi yüksek </a:t>
            </a:r>
            <a:r>
              <a:rPr lang="tr-TR" sz="2600" i="1" dirty="0" smtClean="0"/>
              <a:t> bir millî </a:t>
            </a:r>
            <a:r>
              <a:rPr lang="tr-TR" sz="2600" i="1" dirty="0"/>
              <a:t>ordu</a:t>
            </a:r>
            <a:r>
              <a:rPr lang="tr-TR" sz="2600" dirty="0"/>
              <a:t> sahipliğidir. Bunlar, Atatürk’ün, 57 yıllık </a:t>
            </a:r>
            <a:r>
              <a:rPr lang="tr-TR" sz="2600" dirty="0" smtClean="0"/>
              <a:t>hayatının </a:t>
            </a:r>
            <a:r>
              <a:rPr lang="tr-TR" sz="2600" dirty="0"/>
              <a:t>değişmeyen </a:t>
            </a:r>
            <a:r>
              <a:rPr lang="tr-TR" sz="2600" b="1" dirty="0"/>
              <a:t>millî ve insanî</a:t>
            </a:r>
            <a:r>
              <a:rPr lang="tr-TR" sz="2600" dirty="0"/>
              <a:t> hedefleridir. Aylarca hasta </a:t>
            </a:r>
            <a:r>
              <a:rPr lang="tr-TR" sz="2600" dirty="0" smtClean="0"/>
              <a:t>yatağında hazırladığı ve dönemin Başbakanı</a:t>
            </a:r>
            <a:r>
              <a:rPr lang="tr-TR" sz="2600" dirty="0" smtClean="0">
                <a:solidFill>
                  <a:srgbClr val="C00000"/>
                </a:solidFill>
              </a:rPr>
              <a:t> </a:t>
            </a:r>
            <a:r>
              <a:rPr lang="tr-TR" sz="2600" dirty="0" smtClean="0"/>
              <a:t>Celâl Bayar’ın O’nun adına sunduğu</a:t>
            </a:r>
            <a:r>
              <a:rPr lang="tr-TR" sz="2600" dirty="0"/>
              <a:t>, 1 Kasım 1938’deki </a:t>
            </a:r>
            <a:r>
              <a:rPr lang="tr-TR" sz="2600" b="1" dirty="0"/>
              <a:t>Meclis </a:t>
            </a:r>
            <a:r>
              <a:rPr lang="tr-TR" sz="2600" b="1" dirty="0" err="1" smtClean="0"/>
              <a:t>AçıIış</a:t>
            </a:r>
            <a:r>
              <a:rPr lang="tr-TR" sz="2600" b="1" dirty="0" smtClean="0"/>
              <a:t> Nutku’</a:t>
            </a:r>
            <a:r>
              <a:rPr lang="tr-TR" sz="2600" dirty="0" smtClean="0"/>
              <a:t>nu </a:t>
            </a:r>
            <a:r>
              <a:rPr lang="tr-TR" sz="2600" dirty="0"/>
              <a:t>okuyanlar Atatürk’ü </a:t>
            </a:r>
            <a:r>
              <a:rPr lang="tr-TR" sz="2600" dirty="0" smtClean="0"/>
              <a:t>daha iyi anlayacaklardır</a:t>
            </a:r>
            <a:r>
              <a:rPr lang="tr-TR" sz="2600" dirty="0"/>
              <a:t>.</a:t>
            </a:r>
          </a:p>
        </p:txBody>
      </p:sp>
      <p:pic>
        <p:nvPicPr>
          <p:cNvPr id="4" name="Picture 2"/>
          <p:cNvPicPr/>
          <p:nvPr/>
        </p:nvPicPr>
        <p:blipFill>
          <a:blip r:embed="rId2" cstate="print"/>
          <a:stretch>
            <a:fillRect/>
          </a:stretch>
        </p:blipFill>
        <p:spPr>
          <a:xfrm>
            <a:off x="2051640" y="80640"/>
            <a:ext cx="5275440" cy="3455640"/>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pPr/>
              <a:t>40</a:t>
            </a:fld>
            <a:endParaRPr lang="tr-TR"/>
          </a:p>
        </p:txBody>
      </p:sp>
    </p:spTree>
    <p:extLst>
      <p:ext uri="{BB962C8B-B14F-4D97-AF65-F5344CB8AC3E}">
        <p14:creationId xmlns:p14="http://schemas.microsoft.com/office/powerpoint/2010/main" val="3782690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13719"/>
            <a:ext cx="4680520" cy="6555641"/>
          </a:xfrm>
          <a:prstGeom prst="rect">
            <a:avLst/>
          </a:prstGeom>
        </p:spPr>
        <p:txBody>
          <a:bodyPr wrap="square">
            <a:spAutoFit/>
          </a:bodyPr>
          <a:lstStyle/>
          <a:p>
            <a:pPr algn="just"/>
            <a:r>
              <a:rPr lang="tr-TR" sz="2100" b="1" dirty="0" smtClean="0"/>
              <a:t>	Sömürgeciler</a:t>
            </a:r>
            <a:r>
              <a:rPr lang="tr-TR" sz="2100" dirty="0"/>
              <a:t>, 20. yüzyılda bir takım devletleri ortadan kaldırdıkları, kendi aralarında çıkar kavgaları verdikleri, iki tane dünya savaşı ile çok sayıda bölge savaşına sebep oldular. Yüz yılın ilk çeyreğinde, </a:t>
            </a:r>
            <a:r>
              <a:rPr lang="tr-TR" sz="2100" b="1" dirty="0"/>
              <a:t>Türkiye Türklüğünü,</a:t>
            </a:r>
            <a:r>
              <a:rPr lang="tr-TR" sz="2100" dirty="0"/>
              <a:t> </a:t>
            </a:r>
            <a:r>
              <a:rPr lang="tr-TR" sz="2100" b="1" dirty="0"/>
              <a:t>bağımsız </a:t>
            </a:r>
            <a:r>
              <a:rPr lang="tr-TR" sz="2100" dirty="0"/>
              <a:t>devlet sahibi, çağı yakalamak için ihtiyaç duyulan kurumları oluşturup, </a:t>
            </a:r>
            <a:r>
              <a:rPr lang="tr-TR" sz="2100" b="1" dirty="0"/>
              <a:t>sömürülmeyen, itibarlı</a:t>
            </a:r>
            <a:r>
              <a:rPr lang="tr-TR" sz="2100" dirty="0"/>
              <a:t> </a:t>
            </a:r>
            <a:r>
              <a:rPr lang="tr-TR" sz="2100" b="1" dirty="0"/>
              <a:t>toplum  </a:t>
            </a:r>
            <a:r>
              <a:rPr lang="tr-TR" sz="2100" b="1" dirty="0" smtClean="0"/>
              <a:t>kılmanın </a:t>
            </a:r>
            <a:r>
              <a:rPr lang="tr-TR" sz="2100" b="1" dirty="0"/>
              <a:t>liderliğini</a:t>
            </a:r>
            <a:r>
              <a:rPr lang="tr-TR" sz="2100" dirty="0"/>
              <a:t>, Mustafa Kemal Atatürk  yaptı. </a:t>
            </a:r>
            <a:r>
              <a:rPr lang="tr-TR" sz="2100" dirty="0" smtClean="0"/>
              <a:t>Kazandırdıkları </a:t>
            </a:r>
            <a:r>
              <a:rPr lang="tr-TR" sz="2100" dirty="0" err="1" smtClean="0"/>
              <a:t>uzuuun</a:t>
            </a:r>
            <a:r>
              <a:rPr lang="tr-TR" sz="2100" dirty="0" smtClean="0"/>
              <a:t> bir  listedir…</a:t>
            </a:r>
            <a:endParaRPr lang="tr-TR" sz="2100" dirty="0"/>
          </a:p>
          <a:p>
            <a:pPr algn="just"/>
            <a:r>
              <a:rPr lang="tr-TR" sz="2100" dirty="0" smtClean="0"/>
              <a:t>	O</a:t>
            </a:r>
            <a:r>
              <a:rPr lang="tr-TR" sz="2100" dirty="0"/>
              <a:t>, sömürgeleşmenin düşmanı; O, </a:t>
            </a:r>
            <a:r>
              <a:rPr lang="tr-TR" sz="2100" i="1" dirty="0"/>
              <a:t>“İstiklâl benim karakterimdir” </a:t>
            </a:r>
            <a:r>
              <a:rPr lang="tr-TR" sz="2100" dirty="0"/>
              <a:t>sözünün sahibi bir bağımsızlık sevdalısı; O, emperyalist devletler ile yerli işbirlikçilerden korkmaması için, milletin öz denetim ve özgüvenini uyarıp </a:t>
            </a:r>
            <a:r>
              <a:rPr lang="tr-TR" sz="2100" dirty="0" smtClean="0"/>
              <a:t>bütünleştiren liderdir. Mustafa Kemal Atatürk, </a:t>
            </a:r>
            <a:r>
              <a:rPr lang="tr-TR" sz="2100" dirty="0"/>
              <a:t>ihtiyacı duyulan değişim, dönüşüm ve kurumlaştırmaları kazandıran askerlik, siyaset ve idare ile eğitim dâhisi olarak, </a:t>
            </a:r>
            <a:r>
              <a:rPr lang="tr-TR" sz="2100" b="1" dirty="0"/>
              <a:t>ulusal</a:t>
            </a:r>
            <a:r>
              <a:rPr lang="tr-TR" sz="2100" dirty="0"/>
              <a:t> ve </a:t>
            </a:r>
            <a:r>
              <a:rPr lang="tr-TR" sz="2100" b="1" dirty="0"/>
              <a:t>uluslararası boyutlarıyla</a:t>
            </a:r>
            <a:r>
              <a:rPr lang="tr-TR" sz="2100" dirty="0"/>
              <a:t>, </a:t>
            </a:r>
            <a:r>
              <a:rPr lang="tr-TR" sz="2100" dirty="0" smtClean="0"/>
              <a:t>büyük </a:t>
            </a:r>
            <a:r>
              <a:rPr lang="tr-TR" sz="2100" dirty="0"/>
              <a:t>bir liderdir.</a:t>
            </a:r>
          </a:p>
        </p:txBody>
      </p:sp>
      <p:pic>
        <p:nvPicPr>
          <p:cNvPr id="3" name="Picture 1"/>
          <p:cNvPicPr/>
          <p:nvPr/>
        </p:nvPicPr>
        <p:blipFill>
          <a:blip r:embed="rId2" cstate="print"/>
          <a:stretch>
            <a:fillRect/>
          </a:stretch>
        </p:blipFill>
        <p:spPr>
          <a:xfrm>
            <a:off x="5134834" y="692696"/>
            <a:ext cx="3756845" cy="5184576"/>
          </a:xfrm>
          <a:prstGeom prst="rect">
            <a:avLst/>
          </a:prstGeom>
        </p:spPr>
      </p:pic>
      <p:sp>
        <p:nvSpPr>
          <p:cNvPr id="4" name="Slayt Numarası Yer Tutucusu 3"/>
          <p:cNvSpPr>
            <a:spLocks noGrp="1"/>
          </p:cNvSpPr>
          <p:nvPr>
            <p:ph type="sldNum" sz="quarter" idx="12"/>
          </p:nvPr>
        </p:nvSpPr>
        <p:spPr/>
        <p:txBody>
          <a:bodyPr/>
          <a:lstStyle/>
          <a:p>
            <a:fld id="{F302176B-0E47-46AC-8F43-DAB4B8A37D06}" type="slidenum">
              <a:rPr lang="tr-TR" smtClean="0"/>
              <a:pPr/>
              <a:t>41</a:t>
            </a:fld>
            <a:endParaRPr lang="tr-TR"/>
          </a:p>
        </p:txBody>
      </p:sp>
    </p:spTree>
    <p:extLst>
      <p:ext uri="{BB962C8B-B14F-4D97-AF65-F5344CB8AC3E}">
        <p14:creationId xmlns:p14="http://schemas.microsoft.com/office/powerpoint/2010/main" val="776240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041698"/>
            <a:ext cx="4968552" cy="5170646"/>
          </a:xfrm>
          <a:prstGeom prst="rect">
            <a:avLst/>
          </a:prstGeom>
        </p:spPr>
        <p:txBody>
          <a:bodyPr wrap="square">
            <a:spAutoFit/>
          </a:bodyPr>
          <a:lstStyle/>
          <a:p>
            <a:pPr algn="ctr"/>
            <a:r>
              <a:rPr lang="tr-TR" sz="3000" dirty="0" smtClean="0"/>
              <a:t>Kazandırdıklarının </a:t>
            </a:r>
            <a:r>
              <a:rPr lang="tr-TR" sz="3000" dirty="0"/>
              <a:t>sorumluluğunu taşıyan her aydın </a:t>
            </a:r>
            <a:r>
              <a:rPr lang="tr-TR" sz="3000" dirty="0" smtClean="0"/>
              <a:t>gibi, ben de, bir  kez daha GAZİ MUSTAFA KEMAL  ATATÜRK’Ü</a:t>
            </a:r>
          </a:p>
          <a:p>
            <a:pPr algn="ctr"/>
            <a:r>
              <a:rPr lang="tr-TR" sz="3000" dirty="0" smtClean="0"/>
              <a:t> </a:t>
            </a:r>
          </a:p>
          <a:p>
            <a:pPr algn="ctr"/>
            <a:r>
              <a:rPr lang="tr-TR" sz="3000" dirty="0" smtClean="0"/>
              <a:t>saygı</a:t>
            </a:r>
            <a:r>
              <a:rPr lang="tr-TR" sz="3000" dirty="0"/>
              <a:t>, sevgi, rahmet, </a:t>
            </a:r>
            <a:r>
              <a:rPr lang="tr-TR" sz="3000" dirty="0" smtClean="0"/>
              <a:t>minnet</a:t>
            </a:r>
          </a:p>
          <a:p>
            <a:pPr algn="ctr"/>
            <a:r>
              <a:rPr lang="tr-TR" sz="3000" dirty="0"/>
              <a:t>v</a:t>
            </a:r>
            <a:r>
              <a:rPr lang="tr-TR" sz="3000" dirty="0" smtClean="0"/>
              <a:t>e</a:t>
            </a:r>
          </a:p>
          <a:p>
            <a:pPr algn="ctr"/>
            <a:r>
              <a:rPr lang="tr-TR" sz="3000" dirty="0" smtClean="0"/>
              <a:t>bağlılık duygularımla</a:t>
            </a:r>
          </a:p>
          <a:p>
            <a:pPr algn="ctr"/>
            <a:r>
              <a:rPr lang="tr-TR" sz="3000" dirty="0" smtClean="0"/>
              <a:t>selamlıyorum.</a:t>
            </a:r>
          </a:p>
          <a:p>
            <a:pPr algn="ctr"/>
            <a:r>
              <a:rPr lang="tr-TR" sz="3000" dirty="0" smtClean="0"/>
              <a:t>Sadık  T U R A L </a:t>
            </a:r>
            <a:endParaRPr lang="tr-TR" sz="3000" dirty="0"/>
          </a:p>
          <a:p>
            <a:pPr algn="ctr"/>
            <a:r>
              <a:rPr lang="tr-TR" sz="3000" dirty="0"/>
              <a:t> </a:t>
            </a:r>
          </a:p>
        </p:txBody>
      </p:sp>
      <p:pic>
        <p:nvPicPr>
          <p:cNvPr id="3" name="Picture 3"/>
          <p:cNvPicPr/>
          <p:nvPr/>
        </p:nvPicPr>
        <p:blipFill>
          <a:blip r:embed="rId2" cstate="print"/>
          <a:stretch>
            <a:fillRect/>
          </a:stretch>
        </p:blipFill>
        <p:spPr>
          <a:xfrm>
            <a:off x="6192184" y="-167208"/>
            <a:ext cx="2951816" cy="7058773"/>
          </a:xfrm>
          <a:prstGeom prst="rect">
            <a:avLst/>
          </a:prstGeom>
        </p:spPr>
      </p:pic>
      <p:sp>
        <p:nvSpPr>
          <p:cNvPr id="4" name="Slayt Numarası Yer Tutucusu 3"/>
          <p:cNvSpPr>
            <a:spLocks noGrp="1"/>
          </p:cNvSpPr>
          <p:nvPr>
            <p:ph type="sldNum" sz="quarter" idx="12"/>
          </p:nvPr>
        </p:nvSpPr>
        <p:spPr/>
        <p:txBody>
          <a:bodyPr/>
          <a:lstStyle/>
          <a:p>
            <a:fld id="{F302176B-0E47-46AC-8F43-DAB4B8A37D06}" type="slidenum">
              <a:rPr lang="tr-TR" smtClean="0"/>
              <a:pPr/>
              <a:t>42</a:t>
            </a:fld>
            <a:endParaRPr lang="tr-TR"/>
          </a:p>
        </p:txBody>
      </p:sp>
    </p:spTree>
    <p:extLst>
      <p:ext uri="{BB962C8B-B14F-4D97-AF65-F5344CB8AC3E}">
        <p14:creationId xmlns:p14="http://schemas.microsoft.com/office/powerpoint/2010/main" val="776240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64235"/>
            <a:ext cx="8208912" cy="4708981"/>
          </a:xfrm>
          <a:prstGeom prst="rect">
            <a:avLst/>
          </a:prstGeom>
        </p:spPr>
        <p:txBody>
          <a:bodyPr wrap="square">
            <a:spAutoFit/>
          </a:bodyPr>
          <a:lstStyle/>
          <a:p>
            <a:pPr algn="just"/>
            <a:r>
              <a:rPr lang="tr-TR" sz="3000" dirty="0" smtClean="0"/>
              <a:t>          </a:t>
            </a:r>
            <a:r>
              <a:rPr lang="tr-TR" sz="3000" dirty="0"/>
              <a:t>	</a:t>
            </a:r>
            <a:r>
              <a:rPr lang="tr-TR" sz="3000" dirty="0" smtClean="0"/>
              <a:t>Şahsiyet </a:t>
            </a:r>
            <a:r>
              <a:rPr lang="tr-TR" sz="3000" dirty="0"/>
              <a:t>sahipleri, toplum içinde, her zaman belirgindirler; </a:t>
            </a:r>
            <a:r>
              <a:rPr lang="tr-TR" sz="3000" dirty="0" smtClean="0"/>
              <a:t>fakat, her </a:t>
            </a:r>
            <a:r>
              <a:rPr lang="tr-TR" sz="3000" dirty="0"/>
              <a:t>zaman lider değildirler. Şahsiyet/kişilik sahibi kimselerden pek azı, öncü, önder, başkan, başçı, </a:t>
            </a:r>
            <a:r>
              <a:rPr lang="tr-TR" sz="3000" dirty="0" err="1"/>
              <a:t>korbaşı</a:t>
            </a:r>
            <a:r>
              <a:rPr lang="tr-TR" sz="3000" dirty="0"/>
              <a:t>, </a:t>
            </a:r>
            <a:r>
              <a:rPr lang="tr-TR" sz="3000" dirty="0" err="1"/>
              <a:t>yolbaşı</a:t>
            </a:r>
            <a:r>
              <a:rPr lang="tr-TR" sz="3000" dirty="0"/>
              <a:t>, başkomutan, başbuğ, lider nitelemesini kazanırlar. Liderlik, şahsiyetin üst boyutudur. Liderleşen insanların bazıları</a:t>
            </a:r>
            <a:r>
              <a:rPr lang="tr-TR" sz="3000" dirty="0" smtClean="0"/>
              <a:t>, şahsiyetlerindeki bazı arızalar yüzünden ŞARLATAN  olabilirler. Bazıları da</a:t>
            </a:r>
            <a:r>
              <a:rPr lang="tr-TR" sz="3000" dirty="0"/>
              <a:t>, peşindekileri, kendisine inananları, </a:t>
            </a:r>
            <a:r>
              <a:rPr lang="tr-TR" sz="3000" dirty="0" smtClean="0"/>
              <a:t>maddî </a:t>
            </a:r>
            <a:r>
              <a:rPr lang="tr-TR" sz="3000" dirty="0"/>
              <a:t>ve manevi bakımdan </a:t>
            </a:r>
            <a:r>
              <a:rPr lang="tr-TR" sz="3000" dirty="0" smtClean="0"/>
              <a:t>sömürmüş olabilirler ,ya </a:t>
            </a:r>
            <a:r>
              <a:rPr lang="tr-TR" sz="3000" dirty="0"/>
              <a:t>da yanlış bir yola sokup felakete </a:t>
            </a:r>
            <a:r>
              <a:rPr lang="tr-TR" sz="3000" dirty="0" smtClean="0"/>
              <a:t>götürebilirler.</a:t>
            </a:r>
            <a:endParaRPr lang="tr-TR" sz="30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5</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31716"/>
            <a:ext cx="8136904" cy="5170646"/>
          </a:xfrm>
          <a:prstGeom prst="rect">
            <a:avLst/>
          </a:prstGeom>
        </p:spPr>
        <p:txBody>
          <a:bodyPr wrap="square">
            <a:spAutoFit/>
          </a:bodyPr>
          <a:lstStyle/>
          <a:p>
            <a:pPr algn="just"/>
            <a:r>
              <a:rPr lang="tr-TR" sz="3000" dirty="0" smtClean="0"/>
              <a:t>	İnsanoğlu</a:t>
            </a:r>
            <a:r>
              <a:rPr lang="tr-TR" sz="3000" dirty="0"/>
              <a:t>, </a:t>
            </a:r>
            <a:r>
              <a:rPr lang="tr-TR" sz="3000" dirty="0" smtClean="0"/>
              <a:t>yaşanmış </a:t>
            </a:r>
            <a:r>
              <a:rPr lang="tr-TR" sz="3000" dirty="0"/>
              <a:t>bir geçmiş içinden gelerek, geleceğe gidiyor. Tarih bilimi, belge ve bilgilerin ışığında, yakın ve uzak geçmişi, doğruya en yakın biçimde yeniden kurgulamak ve vurgulamak imkânı </a:t>
            </a:r>
            <a:r>
              <a:rPr lang="tr-TR" sz="3000" dirty="0" smtClean="0"/>
              <a:t>veren araştırmalara dayanır. </a:t>
            </a:r>
            <a:r>
              <a:rPr lang="tr-TR" sz="3000" dirty="0"/>
              <a:t>Tarih, devletler </a:t>
            </a:r>
            <a:r>
              <a:rPr lang="tr-TR" sz="3000" dirty="0" err="1" smtClean="0"/>
              <a:t>mezarlığı,milletler</a:t>
            </a:r>
            <a:r>
              <a:rPr lang="tr-TR" sz="3000" dirty="0" smtClean="0"/>
              <a:t> </a:t>
            </a:r>
            <a:r>
              <a:rPr lang="tr-TR" sz="3000" dirty="0" err="1" smtClean="0"/>
              <a:t>hastahanesidir</a:t>
            </a:r>
            <a:r>
              <a:rPr lang="tr-TR" sz="3000" dirty="0" smtClean="0"/>
              <a:t>. </a:t>
            </a:r>
            <a:r>
              <a:rPr lang="tr-TR" sz="3000" dirty="0"/>
              <a:t>V</a:t>
            </a:r>
            <a:r>
              <a:rPr lang="tr-TR" sz="3000" dirty="0" smtClean="0"/>
              <a:t>atanına , </a:t>
            </a:r>
            <a:r>
              <a:rPr lang="tr-TR" sz="3000" dirty="0"/>
              <a:t>devletine sahip çıkamayanlar, önce ayrışmanın, sonra çözülüp yok olmanın acılarını yaşarlar. </a:t>
            </a:r>
            <a:r>
              <a:rPr lang="tr-TR" sz="3000" dirty="0" err="1" smtClean="0"/>
              <a:t>Tarih,benliğini</a:t>
            </a:r>
            <a:r>
              <a:rPr lang="tr-TR" sz="3000" dirty="0" smtClean="0"/>
              <a:t>, </a:t>
            </a:r>
            <a:r>
              <a:rPr lang="tr-TR" sz="3000" dirty="0" err="1" smtClean="0"/>
              <a:t>kimliğini,vatanını</a:t>
            </a:r>
            <a:r>
              <a:rPr lang="tr-TR" sz="3000" dirty="0" smtClean="0"/>
              <a:t> koruyamayışı </a:t>
            </a:r>
            <a:r>
              <a:rPr lang="tr-TR" sz="3000" dirty="0" err="1" smtClean="0"/>
              <a:t>sebebiyle,yıkılan,sömürülen</a:t>
            </a:r>
            <a:r>
              <a:rPr lang="tr-TR" sz="3000" dirty="0" smtClean="0"/>
              <a:t> toplumların </a:t>
            </a:r>
            <a:r>
              <a:rPr lang="tr-TR" sz="3000" dirty="0"/>
              <a:t>ve devletlerin </a:t>
            </a:r>
            <a:r>
              <a:rPr lang="tr-TR" sz="3000" dirty="0" smtClean="0"/>
              <a:t>yanında, </a:t>
            </a:r>
            <a:r>
              <a:rPr lang="tr-TR" sz="3000" dirty="0"/>
              <a:t>mağlubiyetlerine rağmen </a:t>
            </a:r>
            <a:r>
              <a:rPr lang="tr-TR" sz="3000" dirty="0" smtClean="0"/>
              <a:t>yeniden derlenişlerle</a:t>
            </a:r>
            <a:r>
              <a:rPr lang="tr-TR" sz="3000" dirty="0"/>
              <a:t>, varlığını sürdüren </a:t>
            </a:r>
            <a:r>
              <a:rPr lang="tr-TR" sz="3000" dirty="0" smtClean="0"/>
              <a:t>milletleri </a:t>
            </a:r>
            <a:r>
              <a:rPr lang="tr-TR" sz="3000" dirty="0"/>
              <a:t>ve </a:t>
            </a:r>
            <a:r>
              <a:rPr lang="tr-TR" sz="3000" dirty="0" smtClean="0"/>
              <a:t>devletleri de anlatmaktadır.</a:t>
            </a:r>
            <a:endParaRPr lang="tr-TR" sz="30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6</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3792" y="880259"/>
            <a:ext cx="8262664" cy="4247317"/>
          </a:xfrm>
          <a:prstGeom prst="rect">
            <a:avLst/>
          </a:prstGeom>
        </p:spPr>
        <p:txBody>
          <a:bodyPr wrap="square">
            <a:spAutoFit/>
          </a:bodyPr>
          <a:lstStyle/>
          <a:p>
            <a:pPr algn="just"/>
            <a:r>
              <a:rPr lang="tr-TR" sz="3000" dirty="0" smtClean="0"/>
              <a:t>	Tarihin değerlendirme ölçütlerinden biri, </a:t>
            </a:r>
            <a:r>
              <a:rPr lang="tr-TR" sz="3000" dirty="0" err="1" smtClean="0"/>
              <a:t>milletleştirici</a:t>
            </a:r>
            <a:r>
              <a:rPr lang="tr-TR" sz="3000" dirty="0" smtClean="0"/>
              <a:t> </a:t>
            </a:r>
            <a:r>
              <a:rPr lang="tr-TR" sz="3000" dirty="0"/>
              <a:t>kişiliğiyle zamana damgasını vuran şahsiyetli </a:t>
            </a:r>
            <a:r>
              <a:rPr lang="tr-TR" sz="3000" dirty="0" smtClean="0"/>
              <a:t> önderlere sahip olmaktır. Devletlerin </a:t>
            </a:r>
            <a:r>
              <a:rPr lang="tr-TR" sz="3000" dirty="0"/>
              <a:t>de, milletlerin de, tarihteki yerini belirleyen </a:t>
            </a:r>
            <a:r>
              <a:rPr lang="tr-TR" sz="3000" dirty="0" smtClean="0"/>
              <a:t>ilk ögelerden </a:t>
            </a:r>
            <a:r>
              <a:rPr lang="tr-TR" sz="3000" dirty="0"/>
              <a:t>biri</a:t>
            </a:r>
            <a:r>
              <a:rPr lang="tr-TR" sz="3000" dirty="0" smtClean="0"/>
              <a:t>, yetiştirdikleri </a:t>
            </a:r>
            <a:r>
              <a:rPr lang="tr-TR" sz="3000" b="1" dirty="0" smtClean="0"/>
              <a:t>örnek </a:t>
            </a:r>
            <a:r>
              <a:rPr lang="tr-TR" sz="3000" b="1" dirty="0"/>
              <a:t>şahsiyetli </a:t>
            </a:r>
            <a:r>
              <a:rPr lang="tr-TR" sz="3000" b="1" dirty="0" smtClean="0"/>
              <a:t>lider sahipliğidir. </a:t>
            </a:r>
            <a:endParaRPr lang="tr-TR" sz="3000" dirty="0"/>
          </a:p>
          <a:p>
            <a:pPr algn="just"/>
            <a:r>
              <a:rPr lang="tr-TR" sz="3000" dirty="0"/>
              <a:t>	Öncü, önder, başkan, </a:t>
            </a:r>
            <a:r>
              <a:rPr lang="tr-TR" sz="3000" dirty="0" err="1" smtClean="0"/>
              <a:t>korbaşı</a:t>
            </a:r>
            <a:r>
              <a:rPr lang="tr-TR" sz="3000" dirty="0"/>
              <a:t>, </a:t>
            </a:r>
            <a:r>
              <a:rPr lang="tr-TR" sz="3000" dirty="0" err="1"/>
              <a:t>yolbaşı</a:t>
            </a:r>
            <a:r>
              <a:rPr lang="tr-TR" sz="3000" dirty="0"/>
              <a:t>, başkomutan, başbuğ, lider kelimelerinin her </a:t>
            </a:r>
            <a:r>
              <a:rPr lang="tr-TR" sz="3000" dirty="0" smtClean="0"/>
              <a:t>birisinin temelinde, </a:t>
            </a:r>
            <a:r>
              <a:rPr lang="tr-TR" sz="3000" dirty="0"/>
              <a:t>yönetme </a:t>
            </a:r>
            <a:r>
              <a:rPr lang="tr-TR" sz="3000" dirty="0" smtClean="0"/>
              <a:t>yetkisi vardır; ancak, her </a:t>
            </a:r>
            <a:r>
              <a:rPr lang="tr-TR" sz="3000" dirty="0"/>
              <a:t>yönetici, geniş yetkiler kullanıyor olsa da, lider değildir</a:t>
            </a:r>
            <a:r>
              <a:rPr lang="tr-TR" sz="3000" dirty="0" smtClean="0"/>
              <a:t>.</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476672"/>
            <a:ext cx="8064896" cy="5793894"/>
          </a:xfrm>
          <a:prstGeom prst="rect">
            <a:avLst/>
          </a:prstGeom>
        </p:spPr>
        <p:txBody>
          <a:bodyPr wrap="square">
            <a:spAutoFit/>
          </a:bodyPr>
          <a:lstStyle/>
          <a:p>
            <a:pPr algn="just"/>
            <a:r>
              <a:rPr lang="tr-TR" sz="2850" dirty="0" smtClean="0"/>
              <a:t>	 Liderler, bir alanda </a:t>
            </a:r>
            <a:r>
              <a:rPr lang="tr-TR" sz="2850" b="1" dirty="0" smtClean="0"/>
              <a:t>belirginleşen</a:t>
            </a:r>
            <a:r>
              <a:rPr lang="tr-TR" sz="2850" dirty="0" smtClean="0"/>
              <a:t> çok </a:t>
            </a:r>
            <a:r>
              <a:rPr lang="tr-TR" sz="2850" b="1" dirty="0" smtClean="0"/>
              <a:t>etkili</a:t>
            </a:r>
            <a:r>
              <a:rPr lang="tr-TR" sz="2850" dirty="0" smtClean="0"/>
              <a:t> </a:t>
            </a:r>
            <a:r>
              <a:rPr lang="tr-TR" sz="2850" b="1" dirty="0" smtClean="0"/>
              <a:t>şahsiyet</a:t>
            </a:r>
            <a:r>
              <a:rPr lang="tr-TR" sz="2850" dirty="0" smtClean="0"/>
              <a:t>lerdir. Askerlik ve siyaset alanı dışında, liderlik, bir grubun </a:t>
            </a:r>
            <a:r>
              <a:rPr lang="tr-TR" sz="2850" i="1" dirty="0" smtClean="0"/>
              <a:t>dinî ihtiyaç</a:t>
            </a:r>
            <a:r>
              <a:rPr lang="tr-TR" sz="2850" dirty="0" smtClean="0"/>
              <a:t> </a:t>
            </a:r>
            <a:r>
              <a:rPr lang="tr-TR" sz="2850" b="1" dirty="0" smtClean="0"/>
              <a:t>yönlendiricisi</a:t>
            </a:r>
            <a:r>
              <a:rPr lang="tr-TR" sz="2850" dirty="0" smtClean="0"/>
              <a:t>, </a:t>
            </a:r>
            <a:r>
              <a:rPr lang="tr-TR" sz="2850" i="1" dirty="0" smtClean="0"/>
              <a:t>meslek</a:t>
            </a:r>
            <a:r>
              <a:rPr lang="tr-TR" sz="2850" dirty="0" smtClean="0"/>
              <a:t>, </a:t>
            </a:r>
            <a:r>
              <a:rPr lang="tr-TR" sz="2850" i="1" dirty="0" smtClean="0"/>
              <a:t>fikir</a:t>
            </a:r>
            <a:r>
              <a:rPr lang="tr-TR" sz="2850" dirty="0" smtClean="0"/>
              <a:t> veya </a:t>
            </a:r>
            <a:r>
              <a:rPr lang="tr-TR" sz="2850" i="1" dirty="0" smtClean="0"/>
              <a:t>bilim </a:t>
            </a:r>
            <a:r>
              <a:rPr lang="tr-TR" sz="2850" dirty="0" smtClean="0"/>
              <a:t>yahut </a:t>
            </a:r>
            <a:r>
              <a:rPr lang="tr-TR" sz="2850" i="1" dirty="0" smtClean="0"/>
              <a:t>sanat </a:t>
            </a:r>
            <a:r>
              <a:rPr lang="tr-TR" sz="2850" dirty="0" smtClean="0"/>
              <a:t>alanlarına ait gruplaşmalardan birinin </a:t>
            </a:r>
            <a:r>
              <a:rPr lang="tr-TR" sz="2850" b="1" dirty="0" smtClean="0"/>
              <a:t>öncüsü</a:t>
            </a:r>
            <a:r>
              <a:rPr lang="tr-TR" sz="2850" dirty="0" smtClean="0"/>
              <a:t> işlevli de olabilmektedir.</a:t>
            </a:r>
          </a:p>
          <a:p>
            <a:pPr algn="just"/>
            <a:endParaRPr lang="tr-TR" sz="2850" dirty="0" smtClean="0"/>
          </a:p>
          <a:p>
            <a:pPr algn="just"/>
            <a:r>
              <a:rPr lang="tr-TR" sz="2850" dirty="0" smtClean="0"/>
              <a:t>	Lider </a:t>
            </a:r>
            <a:r>
              <a:rPr lang="tr-TR" sz="2850" dirty="0"/>
              <a:t>kavramı, ordu içinde daha kolay anlatılabilir; çünkü, her rütbe, bir grubun </a:t>
            </a:r>
            <a:r>
              <a:rPr lang="tr-TR" sz="2850" dirty="0" smtClean="0"/>
              <a:t>önderliğine , </a:t>
            </a:r>
            <a:r>
              <a:rPr lang="tr-TR" sz="2850" dirty="0"/>
              <a:t>komuta </a:t>
            </a:r>
            <a:r>
              <a:rPr lang="tr-TR" sz="2850" dirty="0" smtClean="0"/>
              <a:t>yetkisine işaret </a:t>
            </a:r>
            <a:r>
              <a:rPr lang="tr-TR" sz="2850" dirty="0" err="1" smtClean="0"/>
              <a:t>etmektedir.Komutanlık</a:t>
            </a:r>
            <a:r>
              <a:rPr lang="tr-TR" sz="2850" dirty="0" smtClean="0"/>
              <a:t>, </a:t>
            </a:r>
            <a:r>
              <a:rPr lang="tr-TR" sz="2850" dirty="0"/>
              <a:t>edindiği meslek bilgisini, davranışlarıyla </a:t>
            </a:r>
            <a:r>
              <a:rPr lang="tr-TR" sz="2850" dirty="0" smtClean="0"/>
              <a:t>pekiştirmiş </a:t>
            </a:r>
            <a:r>
              <a:rPr lang="tr-TR" sz="2850" dirty="0"/>
              <a:t>bir askerî şahsiyet sahipliği anlamına gelir. Rütbeler arası ilişkiler, hem şahsiyet oluşumunu, hem de, disiplinli ve kesintisiz meslekî denetimi hazırlamaktadır.</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775732"/>
            <a:ext cx="7920880" cy="4708981"/>
          </a:xfrm>
          <a:prstGeom prst="rect">
            <a:avLst/>
          </a:prstGeom>
        </p:spPr>
        <p:txBody>
          <a:bodyPr wrap="square">
            <a:spAutoFit/>
          </a:bodyPr>
          <a:lstStyle/>
          <a:p>
            <a:pPr algn="just"/>
            <a:r>
              <a:rPr lang="tr-TR" sz="3000" dirty="0" smtClean="0"/>
              <a:t>	Tarihin</a:t>
            </a:r>
            <a:r>
              <a:rPr lang="tr-TR" sz="3000" dirty="0"/>
              <a:t>, şartların ve toplumun kendisine bir görev </a:t>
            </a:r>
            <a:r>
              <a:rPr lang="tr-TR" sz="3000" dirty="0" smtClean="0"/>
              <a:t>verdiğine </a:t>
            </a:r>
            <a:r>
              <a:rPr lang="tr-TR" sz="3000" dirty="0"/>
              <a:t>inanmayan, kendine güvenmeyen ve başkalarının kendisine duydukları güvenleri zaman zaman yıkan bir insanın</a:t>
            </a:r>
            <a:r>
              <a:rPr lang="tr-TR" sz="3000" dirty="0" smtClean="0"/>
              <a:t>, lider </a:t>
            </a:r>
            <a:r>
              <a:rPr lang="tr-TR" sz="3000" dirty="0"/>
              <a:t>olması mümkün değildir. Her toplumun değişim, dönüşüm ihtiyacı da, iç ve dış düşmanlarıyla savaşma mecburiyeti </a:t>
            </a:r>
            <a:r>
              <a:rPr lang="tr-TR" sz="3000" dirty="0" err="1" smtClean="0"/>
              <a:t>de,ihtiyacını</a:t>
            </a:r>
            <a:r>
              <a:rPr lang="tr-TR" sz="3000" dirty="0" smtClean="0"/>
              <a:t> duyduğu  lider de, </a:t>
            </a:r>
            <a:r>
              <a:rPr lang="tr-TR" sz="3000" dirty="0"/>
              <a:t>bir başkasınınkinden farklıdır. Şahsiyetli liderlerin belirgin özelliği, bir topluma, gerçek ihtiyaçların gerektirdiği değişim ve dönüşümleri yaptırmaktır. Birlikte </a:t>
            </a:r>
            <a:r>
              <a:rPr lang="tr-TR" sz="3000" dirty="0" smtClean="0"/>
              <a:t>düşünmek üzere,</a:t>
            </a:r>
            <a:r>
              <a:rPr lang="en-US" sz="3000" dirty="0" err="1" smtClean="0"/>
              <a:t>bir</a:t>
            </a:r>
            <a:r>
              <a:rPr lang="en-US" sz="3000" dirty="0" smtClean="0"/>
              <a:t> </a:t>
            </a:r>
            <a:r>
              <a:rPr lang="en-US" sz="3000" dirty="0" err="1"/>
              <a:t>tanım</a:t>
            </a:r>
            <a:r>
              <a:rPr lang="en-US" sz="3000" dirty="0"/>
              <a:t> </a:t>
            </a:r>
            <a:r>
              <a:rPr lang="en-US" sz="3000" dirty="0" err="1"/>
              <a:t>yapalım</a:t>
            </a:r>
            <a:r>
              <a:rPr lang="en-US" sz="3000" dirty="0"/>
              <a:t>:</a:t>
            </a:r>
            <a:endParaRPr lang="tr-TR" sz="30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9</a:t>
            </a:fld>
            <a:endParaRPr lang="tr-TR"/>
          </a:p>
        </p:txBody>
      </p:sp>
    </p:spTree>
    <p:extLst>
      <p:ext uri="{BB962C8B-B14F-4D97-AF65-F5344CB8AC3E}">
        <p14:creationId xmlns:p14="http://schemas.microsoft.com/office/powerpoint/2010/main" val="75918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par>
    </p:tnLst>
  </p:timing>
</p:sld>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Ufuk">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fuk">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604</TotalTime>
  <Words>397</Words>
  <Application>Microsoft Office PowerPoint</Application>
  <PresentationFormat>Ekran Gösterisi (4:3)</PresentationFormat>
  <Paragraphs>152</Paragraphs>
  <Slides>42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42</vt:i4>
      </vt:variant>
    </vt:vector>
  </HeadingPairs>
  <TitlesOfParts>
    <vt:vector size="47" baseType="lpstr">
      <vt:lpstr>Arial</vt:lpstr>
      <vt:lpstr>Arial Narrow</vt:lpstr>
      <vt:lpstr>Calibri</vt:lpstr>
      <vt:lpstr>Wingdings</vt:lpstr>
      <vt:lpstr>Ufuk</vt:lpstr>
      <vt:lpstr>Konferans ATATÜRK’ÜN LİDERLİĞİ VE KAZANDIRDIKLARI Prof. Dr. Sadık TURAL  Ankara, 10 Kasım 2015</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ATATÜRK’ÜN LİDERLİĞİ VE KAZANDIRDIKLARI</dc:title>
  <dc:creator>Uses</dc:creator>
  <cp:lastModifiedBy>Dr. Ali Asker Demirhan</cp:lastModifiedBy>
  <cp:revision>78</cp:revision>
  <dcterms:created xsi:type="dcterms:W3CDTF">2014-05-19T09:33:41Z</dcterms:created>
  <dcterms:modified xsi:type="dcterms:W3CDTF">2015-11-11T21:33:33Z</dcterms:modified>
</cp:coreProperties>
</file>